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1694" r:id="rId2"/>
    <p:sldId id="1645" r:id="rId3"/>
    <p:sldId id="1450" r:id="rId4"/>
    <p:sldId id="1413" r:id="rId5"/>
    <p:sldId id="1384" r:id="rId6"/>
    <p:sldId id="1327" r:id="rId7"/>
    <p:sldId id="1633" r:id="rId8"/>
    <p:sldId id="1780" r:id="rId9"/>
    <p:sldId id="1693" r:id="rId10"/>
    <p:sldId id="1752" r:id="rId11"/>
    <p:sldId id="1695" r:id="rId12"/>
    <p:sldId id="1696" r:id="rId13"/>
    <p:sldId id="1445" r:id="rId14"/>
    <p:sldId id="1753" r:id="rId15"/>
    <p:sldId id="1747" r:id="rId16"/>
    <p:sldId id="1754" r:id="rId17"/>
    <p:sldId id="1755" r:id="rId18"/>
    <p:sldId id="1756" r:id="rId19"/>
    <p:sldId id="1726" r:id="rId20"/>
    <p:sldId id="1594" r:id="rId2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803"/>
    <p:restoredTop sz="96338"/>
  </p:normalViewPr>
  <p:slideViewPr>
    <p:cSldViewPr snapToGrid="0" snapToObjects="1">
      <p:cViewPr varScale="1">
        <p:scale>
          <a:sx n="126" d="100"/>
          <a:sy n="126" d="100"/>
        </p:scale>
        <p:origin x="1144" y="19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154" d="100"/>
          <a:sy n="154" d="100"/>
        </p:scale>
        <p:origin x="26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08AFB-03EB-CC48-8C6C-BFBDA821EA1C}" type="datetimeFigureOut">
              <a:rPr lang="da-DK" smtClean="0"/>
              <a:t>11-05-2022</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85D78-B3EB-4841-B817-2E188BC7B202}" type="slidenum">
              <a:rPr lang="da-DK" smtClean="0"/>
              <a:t>‹#›</a:t>
            </a:fld>
            <a:endParaRPr lang="da-DK"/>
          </a:p>
        </p:txBody>
      </p:sp>
    </p:spTree>
    <p:extLst>
      <p:ext uri="{BB962C8B-B14F-4D97-AF65-F5344CB8AC3E}">
        <p14:creationId xmlns:p14="http://schemas.microsoft.com/office/powerpoint/2010/main" val="1927494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13525" cy="3721100"/>
          </a:xfrm>
        </p:spPr>
      </p:sp>
      <p:sp>
        <p:nvSpPr>
          <p:cNvPr id="3" name="Notes Placeholder 2"/>
          <p:cNvSpPr>
            <a:spLocks noGrp="1"/>
          </p:cNvSpPr>
          <p:nvPr>
            <p:ph type="body" idx="1"/>
          </p:nvPr>
        </p:nvSpPr>
        <p:spPr>
          <a:xfrm>
            <a:off x="685800" y="5270127"/>
            <a:ext cx="5486400" cy="2260226"/>
          </a:xfrm>
        </p:spPr>
        <p:txBody>
          <a:bodyPr/>
          <a:lstStyle/>
          <a:p>
            <a:r>
              <a:rPr lang="da-DK" sz="1000" dirty="0">
                <a:latin typeface="Verdana"/>
                <a:cs typeface="Verdana"/>
              </a:rPr>
              <a:t>Informatik er ikke blot en sag for specialister.</a:t>
            </a:r>
            <a:endParaRPr lang="en-US" sz="1000" dirty="0">
              <a:latin typeface="Verdana"/>
              <a:cs typeface="Verdana"/>
            </a:endParaRPr>
          </a:p>
          <a:p>
            <a:endParaRPr lang="en-US" sz="1000" dirty="0">
              <a:latin typeface="Verdana"/>
              <a:cs typeface="Verdana"/>
            </a:endParaRPr>
          </a:p>
          <a:p>
            <a:r>
              <a:rPr lang="da-DK" sz="1000" dirty="0">
                <a:latin typeface="Verdana"/>
                <a:cs typeface="Verdana"/>
              </a:rPr>
              <a:t>Informatik, er et nyt dannelsesområde og en ny fundamental kompetence som alle i det 21. århundrede bør udstyres med fra barnsben </a:t>
            </a:r>
            <a:r>
              <a:rPr lang="da-DK" sz="1000" dirty="0">
                <a:latin typeface="Verdana"/>
                <a:cs typeface="Verdana"/>
                <a:sym typeface="Symbol"/>
              </a:rPr>
              <a:t>– </a:t>
            </a:r>
            <a:r>
              <a:rPr lang="da-DK" sz="1000" dirty="0">
                <a:latin typeface="Verdana"/>
                <a:cs typeface="Verdana"/>
              </a:rPr>
              <a:t>helt på linje med at kunne læse, skrive og regne.  Intet mindre!</a:t>
            </a:r>
            <a:endParaRPr lang="en-US" sz="1000" dirty="0">
              <a:latin typeface="Verdana"/>
              <a:cs typeface="Verdana"/>
            </a:endParaRPr>
          </a:p>
        </p:txBody>
      </p:sp>
      <p:sp>
        <p:nvSpPr>
          <p:cNvPr id="4" name="Slide Number Placeholder 3"/>
          <p:cNvSpPr>
            <a:spLocks noGrp="1"/>
          </p:cNvSpPr>
          <p:nvPr>
            <p:ph type="sldNum" sz="quarter" idx="10"/>
          </p:nvPr>
        </p:nvSpPr>
        <p:spPr/>
        <p:txBody>
          <a:bodyPr/>
          <a:lstStyle/>
          <a:p>
            <a:pPr>
              <a:defRPr/>
            </a:pPr>
            <a:fld id="{03E87577-FCE3-514D-A8B7-3139F05E7831}" type="slidenum">
              <a:rPr lang="da-DK" smtClean="0"/>
              <a:pPr>
                <a:defRPr/>
              </a:pPr>
              <a:t>2</a:t>
            </a:fld>
            <a:endParaRPr lang="da-DK"/>
          </a:p>
        </p:txBody>
      </p:sp>
    </p:spTree>
    <p:extLst>
      <p:ext uri="{BB962C8B-B14F-4D97-AF65-F5344CB8AC3E}">
        <p14:creationId xmlns:p14="http://schemas.microsoft.com/office/powerpoint/2010/main" val="87032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1AB85D78-B3EB-4841-B817-2E188BC7B202}" type="slidenum">
              <a:rPr lang="da-DK" smtClean="0"/>
              <a:t>15</a:t>
            </a:fld>
            <a:endParaRPr lang="da-DK"/>
          </a:p>
        </p:txBody>
      </p:sp>
    </p:spTree>
    <p:extLst>
      <p:ext uri="{BB962C8B-B14F-4D97-AF65-F5344CB8AC3E}">
        <p14:creationId xmlns:p14="http://schemas.microsoft.com/office/powerpoint/2010/main" val="360847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1AB85D78-B3EB-4841-B817-2E188BC7B202}" type="slidenum">
              <a:rPr lang="da-DK" smtClean="0"/>
              <a:t>17</a:t>
            </a:fld>
            <a:endParaRPr lang="da-DK"/>
          </a:p>
        </p:txBody>
      </p:sp>
    </p:spTree>
    <p:extLst>
      <p:ext uri="{BB962C8B-B14F-4D97-AF65-F5344CB8AC3E}">
        <p14:creationId xmlns:p14="http://schemas.microsoft.com/office/powerpoint/2010/main" val="4270627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1AB85D78-B3EB-4841-B817-2E188BC7B202}" type="slidenum">
              <a:rPr lang="da-DK" smtClean="0"/>
              <a:t>18</a:t>
            </a:fld>
            <a:endParaRPr lang="da-DK"/>
          </a:p>
        </p:txBody>
      </p:sp>
    </p:spTree>
    <p:extLst>
      <p:ext uri="{BB962C8B-B14F-4D97-AF65-F5344CB8AC3E}">
        <p14:creationId xmlns:p14="http://schemas.microsoft.com/office/powerpoint/2010/main" val="3302485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1AB85D78-B3EB-4841-B817-2E188BC7B202}" type="slidenum">
              <a:rPr lang="da-DK" smtClean="0"/>
              <a:t>20</a:t>
            </a:fld>
            <a:endParaRPr lang="da-DK"/>
          </a:p>
        </p:txBody>
      </p:sp>
    </p:spTree>
    <p:extLst>
      <p:ext uri="{BB962C8B-B14F-4D97-AF65-F5344CB8AC3E}">
        <p14:creationId xmlns:p14="http://schemas.microsoft.com/office/powerpoint/2010/main" val="141567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may seem as a bold vision, but it is far from new.</a:t>
            </a:r>
            <a:endParaRPr lang="en-DK" dirty="0"/>
          </a:p>
          <a:p>
            <a:r>
              <a:rPr lang="en-GB" dirty="0"/>
              <a:t> </a:t>
            </a:r>
            <a:endParaRPr lang="en-DK" dirty="0"/>
          </a:p>
          <a:p>
            <a:r>
              <a:rPr lang="en-GB" dirty="0"/>
              <a:t>The first Danish professor in Computer Science – or DATALOGI, as he named it – and Turing Laureate, Peter Naur, presented the vision almost 55 years ago in a series of radio lectures, where he put it like this:</a:t>
            </a:r>
            <a:endParaRPr lang="en-DK" dirty="0"/>
          </a:p>
          <a:p>
            <a:r>
              <a:rPr lang="en-GB" dirty="0"/>
              <a:t> </a:t>
            </a:r>
            <a:endParaRPr lang="en-DK" dirty="0"/>
          </a:p>
          <a:p>
            <a:r>
              <a:rPr lang="en-GB" i="1" dirty="0"/>
              <a:t>To conceive the proper place of ‘</a:t>
            </a:r>
            <a:r>
              <a:rPr lang="en-GB" i="1" dirty="0" err="1"/>
              <a:t>datalogi</a:t>
            </a:r>
            <a:r>
              <a:rPr lang="en-GB" i="1" dirty="0"/>
              <a:t>’ in the curriculum, it is natural to compare with subjects of similar character.  One will then realise, that languages and mathematics are the closest analogies.</a:t>
            </a:r>
            <a:endParaRPr lang="en-DK" dirty="0"/>
          </a:p>
          <a:p>
            <a:r>
              <a:rPr lang="en-GB" i="1" dirty="0"/>
              <a:t>Common for the three is also their character as tools for many other subjects.</a:t>
            </a:r>
            <a:endParaRPr lang="en-DK" dirty="0"/>
          </a:p>
          <a:p>
            <a:endParaRPr lang="en-DK" dirty="0"/>
          </a:p>
        </p:txBody>
      </p:sp>
      <p:sp>
        <p:nvSpPr>
          <p:cNvPr id="4" name="Slide Number Placeholder 3"/>
          <p:cNvSpPr>
            <a:spLocks noGrp="1"/>
          </p:cNvSpPr>
          <p:nvPr>
            <p:ph type="sldNum" sz="quarter" idx="5"/>
          </p:nvPr>
        </p:nvSpPr>
        <p:spPr/>
        <p:txBody>
          <a:bodyPr/>
          <a:lstStyle/>
          <a:p>
            <a:fld id="{8913F78A-A18B-7749-92D6-C4BA6CE7B190}" type="slidenum">
              <a:rPr lang="da-DK" smtClean="0"/>
              <a:t>3</a:t>
            </a:fld>
            <a:endParaRPr lang="da-DK"/>
          </a:p>
        </p:txBody>
      </p:sp>
    </p:spTree>
    <p:extLst>
      <p:ext uri="{BB962C8B-B14F-4D97-AF65-F5344CB8AC3E}">
        <p14:creationId xmlns:p14="http://schemas.microsoft.com/office/powerpoint/2010/main" val="426300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E47EE15-212F-7A42-9A17-CA275B4DD613}" type="slidenum">
              <a:rPr lang="da-DK">
                <a:latin typeface="Times New Roman" charset="0"/>
              </a:rPr>
              <a:pPr/>
              <a:t>4</a:t>
            </a:fld>
            <a:endParaRPr lang="da-DK">
              <a:latin typeface="Times New Roman" charset="0"/>
            </a:endParaRPr>
          </a:p>
        </p:txBody>
      </p:sp>
      <p:sp>
        <p:nvSpPr>
          <p:cNvPr id="18435" name="Rectangle 2"/>
          <p:cNvSpPr>
            <a:spLocks noGrp="1" noRot="1" noChangeAspect="1" noChangeArrowheads="1" noTextEdit="1"/>
          </p:cNvSpPr>
          <p:nvPr>
            <p:ph type="sldImg"/>
          </p:nvPr>
        </p:nvSpPr>
        <p:spPr>
          <a:xfrm>
            <a:off x="139700" y="768350"/>
            <a:ext cx="6819900" cy="3836988"/>
          </a:xfrm>
          <a:ln/>
        </p:spPr>
      </p:sp>
      <p:sp>
        <p:nvSpPr>
          <p:cNvPr id="18436" name="Rectangle 3"/>
          <p:cNvSpPr>
            <a:spLocks noGrp="1" noChangeArrowheads="1"/>
          </p:cNvSpPr>
          <p:nvPr>
            <p:ph type="body" idx="1"/>
          </p:nvPr>
        </p:nvSpPr>
        <p:spPr>
          <a:xfrm>
            <a:off x="685800" y="4845050"/>
            <a:ext cx="5486400" cy="3600450"/>
          </a:xfr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Informatics may be conceived as humankind's fourth major language alongside spoken language, written language and the language of mathematics.</a:t>
            </a:r>
            <a:endParaRPr lang="en-DK" dirty="0"/>
          </a:p>
        </p:txBody>
      </p:sp>
    </p:spTree>
    <p:extLst>
      <p:ext uri="{BB962C8B-B14F-4D97-AF65-F5344CB8AC3E}">
        <p14:creationId xmlns:p14="http://schemas.microsoft.com/office/powerpoint/2010/main" val="167086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new language evolves because it enables simple expression of otherwise complicated matters.</a:t>
            </a:r>
            <a:endParaRPr lang="en-DK" dirty="0"/>
          </a:p>
          <a:p>
            <a:r>
              <a:rPr lang="en-GB" dirty="0"/>
              <a:t> </a:t>
            </a:r>
            <a:endParaRPr lang="en-DK" dirty="0"/>
          </a:p>
          <a:p>
            <a:r>
              <a:rPr lang="en-GB" dirty="0"/>
              <a:t>Here is an example of what mathematics enables to express in a simple way compared to written language – illustrated with a so-called </a:t>
            </a:r>
            <a:r>
              <a:rPr lang="en-GB" dirty="0" err="1"/>
              <a:t>Grook</a:t>
            </a:r>
            <a:r>
              <a:rPr lang="en-GB" dirty="0"/>
              <a:t> by Piet Hein.</a:t>
            </a:r>
            <a:endParaRPr lang="en-DK" dirty="0"/>
          </a:p>
          <a:p>
            <a:r>
              <a:rPr lang="en-GB" dirty="0"/>
              <a:t> </a:t>
            </a:r>
            <a:endParaRPr lang="en-DK" dirty="0"/>
          </a:p>
          <a:p>
            <a:r>
              <a:rPr lang="en-GB" dirty="0"/>
              <a:t>It is indeed  ...</a:t>
            </a:r>
            <a:endParaRPr lang="en-DK" dirty="0"/>
          </a:p>
          <a:p>
            <a:r>
              <a:rPr lang="en-GB" dirty="0"/>
              <a:t> </a:t>
            </a:r>
            <a:endParaRPr lang="en-DK" dirty="0"/>
          </a:p>
          <a:p>
            <a:r>
              <a:rPr lang="en-GB" dirty="0"/>
              <a:t>This is almost impossible to parse and comprehend.</a:t>
            </a:r>
            <a:endParaRPr lang="en-DK" dirty="0"/>
          </a:p>
          <a:p>
            <a:r>
              <a:rPr lang="en-GB" dirty="0"/>
              <a:t> </a:t>
            </a:r>
          </a:p>
          <a:p>
            <a:r>
              <a:rPr lang="en-GB" dirty="0"/>
              <a:t>	[Shift to 16a – animation]</a:t>
            </a:r>
            <a:endParaRPr lang="en-DK" dirty="0"/>
          </a:p>
          <a:p>
            <a:endParaRPr lang="en-DK" dirty="0"/>
          </a:p>
          <a:p>
            <a:r>
              <a:rPr lang="en-GB" dirty="0"/>
              <a:t>... but if we express it mathematically, it is trivial to grasp the assertion </a:t>
            </a:r>
            <a:r>
              <a:rPr lang="en-GB" i="1" dirty="0"/>
              <a:t>and</a:t>
            </a:r>
            <a:r>
              <a:rPr lang="en-GB" dirty="0"/>
              <a:t> to verify its validity.</a:t>
            </a:r>
            <a:endParaRPr lang="en-DK" dirty="0"/>
          </a:p>
          <a:p>
            <a:endParaRPr lang="en-DK" dirty="0"/>
          </a:p>
        </p:txBody>
      </p:sp>
      <p:sp>
        <p:nvSpPr>
          <p:cNvPr id="4" name="Slide Number Placeholder 3"/>
          <p:cNvSpPr>
            <a:spLocks noGrp="1"/>
          </p:cNvSpPr>
          <p:nvPr>
            <p:ph type="sldNum" sz="quarter" idx="5"/>
          </p:nvPr>
        </p:nvSpPr>
        <p:spPr/>
        <p:txBody>
          <a:bodyPr/>
          <a:lstStyle/>
          <a:p>
            <a:fld id="{1AB85D78-B3EB-4841-B817-2E188BC7B202}" type="slidenum">
              <a:rPr lang="da-DK" smtClean="0"/>
              <a:t>5</a:t>
            </a:fld>
            <a:endParaRPr lang="da-DK"/>
          </a:p>
        </p:txBody>
      </p:sp>
    </p:spTree>
    <p:extLst>
      <p:ext uri="{BB962C8B-B14F-4D97-AF65-F5344CB8AC3E}">
        <p14:creationId xmlns:p14="http://schemas.microsoft.com/office/powerpoint/2010/main" val="400841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E47EE15-212F-7A42-9A17-CA275B4DD613}" type="slidenum">
              <a:rPr lang="da-DK">
                <a:latin typeface="Times New Roman" charset="0"/>
              </a:rPr>
              <a:pPr/>
              <a:t>6</a:t>
            </a:fld>
            <a:endParaRPr lang="da-DK">
              <a:latin typeface="Times New Roman" charset="0"/>
            </a:endParaRPr>
          </a:p>
        </p:txBody>
      </p:sp>
      <p:sp>
        <p:nvSpPr>
          <p:cNvPr id="18435" name="Rectangle 2"/>
          <p:cNvSpPr>
            <a:spLocks noGrp="1" noRot="1" noChangeAspect="1" noChangeArrowheads="1" noTextEdit="1"/>
          </p:cNvSpPr>
          <p:nvPr>
            <p:ph type="sldImg"/>
          </p:nvPr>
        </p:nvSpPr>
        <p:spPr>
          <a:xfrm>
            <a:off x="139700" y="768350"/>
            <a:ext cx="6819900" cy="3836988"/>
          </a:xfrm>
          <a:ln/>
        </p:spPr>
      </p:sp>
      <p:sp>
        <p:nvSpPr>
          <p:cNvPr id="18436" name="Rectangle 3"/>
          <p:cNvSpPr>
            <a:spLocks noGrp="1" noChangeArrowheads="1"/>
          </p:cNvSpPr>
          <p:nvPr>
            <p:ph type="body" idx="1"/>
          </p:nvPr>
        </p:nvSpPr>
        <p:spPr>
          <a:xfrm>
            <a:off x="685800" y="4845050"/>
            <a:ext cx="5486400" cy="3600450"/>
          </a:xfrm>
          <a:noFill/>
          <a:ln/>
        </p:spPr>
        <p:txBody>
          <a:bodyPr/>
          <a:lstStyle/>
          <a:p>
            <a:r>
              <a:rPr lang="en-GB" dirty="0"/>
              <a:t>A similar relation exists between mathematical and computational language.</a:t>
            </a:r>
            <a:endParaRPr lang="en-DK" dirty="0"/>
          </a:p>
          <a:p>
            <a:r>
              <a:rPr lang="en-GB" dirty="0"/>
              <a:t>Here illustrated by wave modelling.</a:t>
            </a:r>
            <a:endParaRPr lang="en-DK" dirty="0"/>
          </a:p>
          <a:p>
            <a:r>
              <a:rPr lang="en-GB" dirty="0"/>
              <a:t> </a:t>
            </a:r>
            <a:endParaRPr lang="en-DK" dirty="0"/>
          </a:p>
          <a:p>
            <a:r>
              <a:rPr lang="en-GB" dirty="0"/>
              <a:t>The traditional approach to wave modelling requires very complicated mathematics in the form of coupled differential equations, and then almost all people are completely lost.</a:t>
            </a:r>
            <a:endParaRPr lang="en-DK" dirty="0"/>
          </a:p>
          <a:p>
            <a:r>
              <a:rPr lang="en-GB" dirty="0"/>
              <a:t> </a:t>
            </a:r>
            <a:endParaRPr lang="en-DK" dirty="0"/>
          </a:p>
          <a:p>
            <a:r>
              <a:rPr lang="en-GB" dirty="0"/>
              <a:t>However, a simple computational model can be created, and all it takes – with respect to math – is very basic calculus, namely addition and division by 2.</a:t>
            </a:r>
            <a:endParaRPr lang="en-DK" dirty="0"/>
          </a:p>
          <a:p>
            <a:r>
              <a:rPr lang="en-GB" dirty="0"/>
              <a:t> </a:t>
            </a:r>
            <a:endParaRPr lang="en-DK" dirty="0"/>
          </a:p>
          <a:p>
            <a:r>
              <a:rPr lang="en-GB" dirty="0"/>
              <a:t>A decentral agent-based approach to modelling enables creation of transparent computational models of complex dynamic systems which pupils from an early age can comprehend, investigate, modify and so forth.</a:t>
            </a:r>
            <a:endParaRPr lang="en-DK" dirty="0"/>
          </a:p>
          <a:p>
            <a:r>
              <a:rPr lang="en-GB" dirty="0"/>
              <a:t> </a:t>
            </a:r>
            <a:endParaRPr lang="en-DK" dirty="0"/>
          </a:p>
          <a:p>
            <a:r>
              <a:rPr lang="en-GB" dirty="0"/>
              <a:t>In this way and in the concrete context of wave modelling, pupils can investigate and gain experience with advanced concepts such as frequency, amplitude, interference, plasticity, etc.</a:t>
            </a:r>
            <a:endParaRPr lang="en-US" dirty="0">
              <a:latin typeface="Times New Roman" charset="0"/>
              <a:ea typeface="ＭＳ Ｐゴシック" charset="-128"/>
            </a:endParaRPr>
          </a:p>
          <a:p>
            <a:endParaRPr lang="en-DK" dirty="0"/>
          </a:p>
        </p:txBody>
      </p:sp>
    </p:spTree>
    <p:extLst>
      <p:ext uri="{BB962C8B-B14F-4D97-AF65-F5344CB8AC3E}">
        <p14:creationId xmlns:p14="http://schemas.microsoft.com/office/powerpoint/2010/main" val="427761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E47EE15-212F-7A42-9A17-CA275B4DD613}" type="slidenum">
              <a:rPr lang="da-DK">
                <a:latin typeface="Times New Roman" charset="0"/>
              </a:rPr>
              <a:pPr/>
              <a:t>7</a:t>
            </a:fld>
            <a:endParaRPr lang="da-DK">
              <a:latin typeface="Times New Roman" charset="0"/>
            </a:endParaRPr>
          </a:p>
        </p:txBody>
      </p:sp>
      <p:sp>
        <p:nvSpPr>
          <p:cNvPr id="18435" name="Rectangle 2"/>
          <p:cNvSpPr>
            <a:spLocks noGrp="1" noRot="1" noChangeAspect="1" noChangeArrowheads="1" noTextEdit="1"/>
          </p:cNvSpPr>
          <p:nvPr>
            <p:ph type="sldImg"/>
          </p:nvPr>
        </p:nvSpPr>
        <p:spPr>
          <a:xfrm>
            <a:off x="139700" y="768350"/>
            <a:ext cx="6819900" cy="3836988"/>
          </a:xfrm>
          <a:ln/>
        </p:spPr>
      </p:sp>
      <p:sp>
        <p:nvSpPr>
          <p:cNvPr id="18436" name="Rectangle 3"/>
          <p:cNvSpPr>
            <a:spLocks noGrp="1" noChangeArrowheads="1"/>
          </p:cNvSpPr>
          <p:nvPr>
            <p:ph type="body" idx="1"/>
          </p:nvPr>
        </p:nvSpPr>
        <p:spPr>
          <a:xfrm>
            <a:off x="685800" y="4845050"/>
            <a:ext cx="5486400" cy="3600450"/>
          </a:xfrm>
          <a:noFill/>
          <a:ln/>
        </p:spPr>
        <p:txBody>
          <a:bodyPr/>
          <a:lstStyle/>
          <a:p>
            <a:pPr eaLnBrk="1" hangingPunct="1"/>
            <a:endParaRPr lang="en-US" dirty="0">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3996590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73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a:xfrm>
            <a:off x="685800" y="4845050"/>
            <a:ext cx="5486400" cy="3600450"/>
          </a:xfrm>
        </p:spPr>
        <p:txBody>
          <a:bodyPr/>
          <a:lstStyle/>
          <a:p>
            <a:r>
              <a:rPr lang="en-GB" sz="1000" dirty="0"/>
              <a:t>People in our community pinpoints this analogy to written language.</a:t>
            </a:r>
            <a:endParaRPr lang="en-DK" sz="1000" dirty="0"/>
          </a:p>
          <a:p>
            <a:r>
              <a:rPr lang="en-GB" sz="1000" dirty="0"/>
              <a:t> </a:t>
            </a:r>
            <a:endParaRPr lang="en-DK" sz="1000" dirty="0"/>
          </a:p>
          <a:p>
            <a:r>
              <a:rPr lang="en-GB" sz="1000" dirty="0"/>
              <a:t>Mitch Resnick, for example, sees coding as a new way for people to share ideas with the world – an extended form of writing.</a:t>
            </a:r>
            <a:endParaRPr lang="en-DK" sz="1000" dirty="0"/>
          </a:p>
          <a:p>
            <a:r>
              <a:rPr lang="en-GB" sz="1000" dirty="0"/>
              <a:t> </a:t>
            </a:r>
            <a:endParaRPr lang="en-DK" sz="1000" dirty="0"/>
          </a:p>
          <a:p>
            <a:r>
              <a:rPr lang="en-GB" sz="1000" dirty="0"/>
              <a:t>As Resnick says: </a:t>
            </a:r>
            <a:r>
              <a:rPr lang="en-GB" sz="1000" i="1" dirty="0"/>
              <a:t>Like we learn to write and write to learn, we must learn to code and code to learn.</a:t>
            </a:r>
            <a:endParaRPr lang="en-DK" sz="1000" dirty="0"/>
          </a:p>
          <a:p>
            <a:endParaRPr lang="en-US" sz="1000" dirty="0">
              <a:latin typeface="Verdana"/>
              <a:cs typeface="Verdana"/>
            </a:endParaRPr>
          </a:p>
        </p:txBody>
      </p:sp>
      <p:sp>
        <p:nvSpPr>
          <p:cNvPr id="4" name="Slide Number Placeholder 3"/>
          <p:cNvSpPr>
            <a:spLocks noGrp="1"/>
          </p:cNvSpPr>
          <p:nvPr>
            <p:ph type="sldNum" sz="quarter" idx="10"/>
          </p:nvPr>
        </p:nvSpPr>
        <p:spPr/>
        <p:txBody>
          <a:bodyPr/>
          <a:lstStyle/>
          <a:p>
            <a:pPr>
              <a:defRPr/>
            </a:pPr>
            <a:fld id="{03E87577-FCE3-514D-A8B7-3139F05E7831}" type="slidenum">
              <a:rPr lang="da-DK" smtClean="0"/>
              <a:pPr>
                <a:defRPr/>
              </a:pPr>
              <a:t>13</a:t>
            </a:fld>
            <a:endParaRPr lang="da-DK"/>
          </a:p>
        </p:txBody>
      </p:sp>
    </p:spTree>
    <p:extLst>
      <p:ext uri="{BB962C8B-B14F-4D97-AF65-F5344CB8AC3E}">
        <p14:creationId xmlns:p14="http://schemas.microsoft.com/office/powerpoint/2010/main" val="1232187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8913F78A-A18B-7749-92D6-C4BA6CE7B190}" type="slidenum">
              <a:rPr lang="da-DK" smtClean="0"/>
              <a:t>14</a:t>
            </a:fld>
            <a:endParaRPr lang="da-DK"/>
          </a:p>
        </p:txBody>
      </p:sp>
    </p:spTree>
    <p:extLst>
      <p:ext uri="{BB962C8B-B14F-4D97-AF65-F5344CB8AC3E}">
        <p14:creationId xmlns:p14="http://schemas.microsoft.com/office/powerpoint/2010/main" val="75085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C8E0-765A-3843-893C-97113F3999D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da-DK"/>
          </a:p>
        </p:txBody>
      </p:sp>
      <p:sp>
        <p:nvSpPr>
          <p:cNvPr id="3" name="Subtitle 2">
            <a:extLst>
              <a:ext uri="{FF2B5EF4-FFF2-40B4-BE49-F238E27FC236}">
                <a16:creationId xmlns:a16="http://schemas.microsoft.com/office/drawing/2014/main" id="{6C90CE10-55C3-5F4C-BEA1-E296BDC69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da-DK"/>
          </a:p>
        </p:txBody>
      </p:sp>
      <p:sp>
        <p:nvSpPr>
          <p:cNvPr id="5" name="Footer Placeholder 4">
            <a:extLst>
              <a:ext uri="{FF2B5EF4-FFF2-40B4-BE49-F238E27FC236}">
                <a16:creationId xmlns:a16="http://schemas.microsoft.com/office/drawing/2014/main" id="{51BC77FD-856D-ED4D-A7A7-AC2ADF4334C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1E2B73E-822E-BB41-992F-B029464E5CE4}"/>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pic>
        <p:nvPicPr>
          <p:cNvPr id="7" name="Picture 6">
            <a:extLst>
              <a:ext uri="{FF2B5EF4-FFF2-40B4-BE49-F238E27FC236}">
                <a16:creationId xmlns:a16="http://schemas.microsoft.com/office/drawing/2014/main" id="{D8CF94D9-C595-9F4C-BFDC-4B3882C31B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39" y="6373175"/>
            <a:ext cx="1725561" cy="332425"/>
          </a:xfrm>
          <a:prstGeom prst="rect">
            <a:avLst/>
          </a:prstGeom>
        </p:spPr>
      </p:pic>
    </p:spTree>
    <p:extLst>
      <p:ext uri="{BB962C8B-B14F-4D97-AF65-F5344CB8AC3E}">
        <p14:creationId xmlns:p14="http://schemas.microsoft.com/office/powerpoint/2010/main" val="385970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76E-4814-4943-A4A8-FB60AD97ED90}"/>
              </a:ext>
            </a:extLst>
          </p:cNvPr>
          <p:cNvSpPr>
            <a:spLocks noGrp="1"/>
          </p:cNvSpPr>
          <p:nvPr>
            <p:ph type="title"/>
          </p:nvPr>
        </p:nvSpPr>
        <p:spPr/>
        <p:txBody>
          <a:bodyPr/>
          <a:lstStyle/>
          <a:p>
            <a:r>
              <a:rPr lang="en-GB"/>
              <a:t>Click to edit Master title style</a:t>
            </a:r>
            <a:endParaRPr lang="da-DK"/>
          </a:p>
        </p:txBody>
      </p:sp>
      <p:sp>
        <p:nvSpPr>
          <p:cNvPr id="3" name="Vertical Text Placeholder 2">
            <a:extLst>
              <a:ext uri="{FF2B5EF4-FFF2-40B4-BE49-F238E27FC236}">
                <a16:creationId xmlns:a16="http://schemas.microsoft.com/office/drawing/2014/main" id="{61EB8E10-C129-B346-BA03-C07E72A413D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5D19E892-FD1C-CE48-BA20-2B276A82F2F5}"/>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B59F346-98A7-BB4C-9BD8-DEFE5238C61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28546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C7935A-EFB6-224E-B5A7-6FA1E8C94DE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da-DK"/>
          </a:p>
        </p:txBody>
      </p:sp>
      <p:sp>
        <p:nvSpPr>
          <p:cNvPr id="3" name="Vertical Text Placeholder 2">
            <a:extLst>
              <a:ext uri="{FF2B5EF4-FFF2-40B4-BE49-F238E27FC236}">
                <a16:creationId xmlns:a16="http://schemas.microsoft.com/office/drawing/2014/main" id="{D0CE2B72-3085-DE41-9EF0-2D723A5DC1C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ACFCBDA4-048F-744F-A15C-BCC617ED3936}"/>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3C1552D-C5DD-F940-9FDA-114C2B69F89A}"/>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82277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28722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323A-5115-5349-8FE7-8CD3F6990E29}"/>
              </a:ext>
            </a:extLst>
          </p:cNvPr>
          <p:cNvSpPr>
            <a:spLocks noGrp="1"/>
          </p:cNvSpPr>
          <p:nvPr>
            <p:ph type="title"/>
          </p:nvPr>
        </p:nvSpPr>
        <p:spPr/>
        <p:txBody>
          <a:bodyPr/>
          <a:lstStyle>
            <a:lvl1pPr>
              <a:defRPr b="1" baseline="0">
                <a:latin typeface="Arial" panose="020B0604020202020204" pitchFamily="34" charset="0"/>
              </a:defRPr>
            </a:lvl1pPr>
          </a:lstStyle>
          <a:p>
            <a:r>
              <a:rPr lang="en-GB" dirty="0"/>
              <a:t>Click to edit Master title style</a:t>
            </a:r>
            <a:endParaRPr lang="da-DK" dirty="0"/>
          </a:p>
        </p:txBody>
      </p:sp>
      <p:sp>
        <p:nvSpPr>
          <p:cNvPr id="3" name="Content Placeholder 2">
            <a:extLst>
              <a:ext uri="{FF2B5EF4-FFF2-40B4-BE49-F238E27FC236}">
                <a16:creationId xmlns:a16="http://schemas.microsoft.com/office/drawing/2014/main" id="{C5FA56B5-8AD5-C746-9E30-245A1EBF800A}"/>
              </a:ext>
            </a:extLst>
          </p:cNvPr>
          <p:cNvSpPr>
            <a:spLocks noGrp="1"/>
          </p:cNvSpPr>
          <p:nvPr>
            <p:ph idx="1"/>
          </p:nvPr>
        </p:nvSpPr>
        <p:spPr/>
        <p:txBody>
          <a:bodyPr/>
          <a:lstStyle>
            <a:lvl1pPr>
              <a:buClr>
                <a:schemeClr val="accent2"/>
              </a:buClr>
              <a:defRPr baseline="0">
                <a:latin typeface="Arial" panose="020B0604020202020204" pitchFamily="34" charset="0"/>
              </a:defRPr>
            </a:lvl1pPr>
            <a:lvl2pPr>
              <a:buClr>
                <a:schemeClr val="accent2"/>
              </a:buClr>
              <a:defRPr baseline="0">
                <a:latin typeface="Arial" panose="020B0604020202020204" pitchFamily="34" charset="0"/>
              </a:defRPr>
            </a:lvl2pPr>
            <a:lvl3pPr>
              <a:buClr>
                <a:schemeClr val="accent2"/>
              </a:buClr>
              <a:defRPr baseline="0">
                <a:latin typeface="Arial" panose="020B0604020202020204" pitchFamily="34" charset="0"/>
              </a:defRPr>
            </a:lvl3pPr>
            <a:lvl4pPr>
              <a:buClr>
                <a:schemeClr val="accent2"/>
              </a:buClr>
              <a:defRPr baseline="0">
                <a:latin typeface="Arial" panose="020B0604020202020204" pitchFamily="34" charset="0"/>
              </a:defRPr>
            </a:lvl4pPr>
            <a:lvl5pPr>
              <a:buClr>
                <a:schemeClr val="accent2"/>
              </a:buClr>
              <a:defRPr sz="1600"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da-DK" dirty="0"/>
          </a:p>
        </p:txBody>
      </p:sp>
      <p:sp>
        <p:nvSpPr>
          <p:cNvPr id="5" name="Footer Placeholder 4">
            <a:extLst>
              <a:ext uri="{FF2B5EF4-FFF2-40B4-BE49-F238E27FC236}">
                <a16:creationId xmlns:a16="http://schemas.microsoft.com/office/drawing/2014/main" id="{2CD895DE-2DFF-0842-A9DB-8027FE1250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732E43A-5E97-2347-B94C-C9372B9DFE9A}"/>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3050098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B576-DBE2-E349-9304-9209B362D8A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da-DK"/>
          </a:p>
        </p:txBody>
      </p:sp>
      <p:sp>
        <p:nvSpPr>
          <p:cNvPr id="3" name="Text Placeholder 2">
            <a:extLst>
              <a:ext uri="{FF2B5EF4-FFF2-40B4-BE49-F238E27FC236}">
                <a16:creationId xmlns:a16="http://schemas.microsoft.com/office/drawing/2014/main" id="{AC06E51E-CC42-AE4F-8D2A-FEB446AE15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298D747B-560D-FE49-8F47-A47F8B7F9E21}"/>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72ED86E-7164-E542-A5C8-C9C1FD72E1D4}"/>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3088422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907F-19BF-4747-AF82-D08958B61454}"/>
              </a:ext>
            </a:extLst>
          </p:cNvPr>
          <p:cNvSpPr>
            <a:spLocks noGrp="1"/>
          </p:cNvSpPr>
          <p:nvPr>
            <p:ph type="title"/>
          </p:nvPr>
        </p:nvSpPr>
        <p:spPr/>
        <p:txBody>
          <a:bodyPr/>
          <a:lstStyle/>
          <a:p>
            <a:r>
              <a:rPr lang="en-GB"/>
              <a:t>Click to edit Master title style</a:t>
            </a:r>
            <a:endParaRPr lang="da-DK"/>
          </a:p>
        </p:txBody>
      </p:sp>
      <p:sp>
        <p:nvSpPr>
          <p:cNvPr id="3" name="Content Placeholder 2">
            <a:extLst>
              <a:ext uri="{FF2B5EF4-FFF2-40B4-BE49-F238E27FC236}">
                <a16:creationId xmlns:a16="http://schemas.microsoft.com/office/drawing/2014/main" id="{AF92B919-14A4-7A48-9464-D13EBCB207D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Content Placeholder 3">
            <a:extLst>
              <a:ext uri="{FF2B5EF4-FFF2-40B4-BE49-F238E27FC236}">
                <a16:creationId xmlns:a16="http://schemas.microsoft.com/office/drawing/2014/main" id="{51E1A197-7AF0-904C-A751-CABD000E2A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6" name="Footer Placeholder 5">
            <a:extLst>
              <a:ext uri="{FF2B5EF4-FFF2-40B4-BE49-F238E27FC236}">
                <a16:creationId xmlns:a16="http://schemas.microsoft.com/office/drawing/2014/main" id="{04A77B3B-AC5F-9445-BE80-894BAB575104}"/>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777D2BB1-5BB7-B448-BBDE-0B7572CFB63C}"/>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4159391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9D12C-70EA-0246-84C2-A982E2C6CFC1}"/>
              </a:ext>
            </a:extLst>
          </p:cNvPr>
          <p:cNvSpPr>
            <a:spLocks noGrp="1"/>
          </p:cNvSpPr>
          <p:nvPr>
            <p:ph type="title"/>
          </p:nvPr>
        </p:nvSpPr>
        <p:spPr>
          <a:xfrm>
            <a:off x="839788" y="365125"/>
            <a:ext cx="10515600" cy="1325563"/>
          </a:xfrm>
        </p:spPr>
        <p:txBody>
          <a:bodyPr/>
          <a:lstStyle/>
          <a:p>
            <a:r>
              <a:rPr lang="en-GB"/>
              <a:t>Click to edit Master title style</a:t>
            </a:r>
            <a:endParaRPr lang="da-DK"/>
          </a:p>
        </p:txBody>
      </p:sp>
      <p:sp>
        <p:nvSpPr>
          <p:cNvPr id="3" name="Text Placeholder 2">
            <a:extLst>
              <a:ext uri="{FF2B5EF4-FFF2-40B4-BE49-F238E27FC236}">
                <a16:creationId xmlns:a16="http://schemas.microsoft.com/office/drawing/2014/main" id="{7CCCFF75-806D-0244-98C0-61F276D27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4C5FB8-78C1-5144-AA47-4833A228D03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Text Placeholder 4">
            <a:extLst>
              <a:ext uri="{FF2B5EF4-FFF2-40B4-BE49-F238E27FC236}">
                <a16:creationId xmlns:a16="http://schemas.microsoft.com/office/drawing/2014/main" id="{8B9A2E6A-10D4-2343-BAAC-A6B1B97C80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3D74B02-70F2-6443-8240-9B7833BCFC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8" name="Footer Placeholder 7">
            <a:extLst>
              <a:ext uri="{FF2B5EF4-FFF2-40B4-BE49-F238E27FC236}">
                <a16:creationId xmlns:a16="http://schemas.microsoft.com/office/drawing/2014/main" id="{FABFE1D2-911A-AE48-BEDE-EDAE919DAC73}"/>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AF7B8BB9-DE80-D843-A6F1-C3D0F9584E7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824664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3C6E-69EE-A64C-AEB7-9B011DA0F24A}"/>
              </a:ext>
            </a:extLst>
          </p:cNvPr>
          <p:cNvSpPr>
            <a:spLocks noGrp="1"/>
          </p:cNvSpPr>
          <p:nvPr>
            <p:ph type="title"/>
          </p:nvPr>
        </p:nvSpPr>
        <p:spPr/>
        <p:txBody>
          <a:bodyPr/>
          <a:lstStyle/>
          <a:p>
            <a:r>
              <a:rPr lang="en-GB"/>
              <a:t>Click to edit Master title style</a:t>
            </a:r>
            <a:endParaRPr lang="da-DK"/>
          </a:p>
        </p:txBody>
      </p:sp>
      <p:sp>
        <p:nvSpPr>
          <p:cNvPr id="4" name="Footer Placeholder 3">
            <a:extLst>
              <a:ext uri="{FF2B5EF4-FFF2-40B4-BE49-F238E27FC236}">
                <a16:creationId xmlns:a16="http://schemas.microsoft.com/office/drawing/2014/main" id="{A79CEE3C-8462-7F4A-8483-13A5430F618B}"/>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301CDC7B-0704-7746-B96C-77B67BD35BB3}"/>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46751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192E2B-1A31-C240-A07C-26186C862DC7}"/>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DBCA5B48-D462-5F4E-9498-9F1580C9F85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51169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B75A-3903-2E49-9D66-A4C7338603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a-DK"/>
          </a:p>
        </p:txBody>
      </p:sp>
      <p:sp>
        <p:nvSpPr>
          <p:cNvPr id="3" name="Content Placeholder 2">
            <a:extLst>
              <a:ext uri="{FF2B5EF4-FFF2-40B4-BE49-F238E27FC236}">
                <a16:creationId xmlns:a16="http://schemas.microsoft.com/office/drawing/2014/main" id="{C886F9D1-29C1-0443-84A9-1DF2C712A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Text Placeholder 3">
            <a:extLst>
              <a:ext uri="{FF2B5EF4-FFF2-40B4-BE49-F238E27FC236}">
                <a16:creationId xmlns:a16="http://schemas.microsoft.com/office/drawing/2014/main" id="{AC4CB2D8-1B4C-6F4D-AA7E-4DD145FCA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67C64CA6-9827-8442-91D9-3C24B060E5A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464582B-9B2E-B04E-AF21-3DD938E26F77}"/>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926854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D77E-9609-F34D-BFFC-E951D26CFC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a-DK"/>
          </a:p>
        </p:txBody>
      </p:sp>
      <p:sp>
        <p:nvSpPr>
          <p:cNvPr id="3" name="Picture Placeholder 2">
            <a:extLst>
              <a:ext uri="{FF2B5EF4-FFF2-40B4-BE49-F238E27FC236}">
                <a16:creationId xmlns:a16="http://schemas.microsoft.com/office/drawing/2014/main" id="{838267B0-9647-AD40-8259-3FEBAC612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FCDB738C-EC5C-564C-95D6-DD85DCEB2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9F59C238-A306-5949-B50B-E90144BB639F}"/>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8F6C2262-159E-D04C-8BD3-798B9069D30D}"/>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36055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C0EC0-AAD9-E644-B52B-A15B0B7E4B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da-DK"/>
          </a:p>
        </p:txBody>
      </p:sp>
      <p:sp>
        <p:nvSpPr>
          <p:cNvPr id="3" name="Text Placeholder 2">
            <a:extLst>
              <a:ext uri="{FF2B5EF4-FFF2-40B4-BE49-F238E27FC236}">
                <a16:creationId xmlns:a16="http://schemas.microsoft.com/office/drawing/2014/main" id="{935FBE8D-81C5-B941-8B51-41F7919CCF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20C9BC62-48CD-4645-86C9-0126EE350A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pic>
        <p:nvPicPr>
          <p:cNvPr id="7" name="Picture 6">
            <a:extLst>
              <a:ext uri="{FF2B5EF4-FFF2-40B4-BE49-F238E27FC236}">
                <a16:creationId xmlns:a16="http://schemas.microsoft.com/office/drawing/2014/main" id="{2E2F8D12-643D-F541-B601-BDF4EEADC6BE}"/>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79439" y="6440911"/>
            <a:ext cx="1725561" cy="332425"/>
          </a:xfrm>
          <a:prstGeom prst="rect">
            <a:avLst/>
          </a:prstGeom>
        </p:spPr>
      </p:pic>
    </p:spTree>
    <p:extLst>
      <p:ext uri="{BB962C8B-B14F-4D97-AF65-F5344CB8AC3E}">
        <p14:creationId xmlns:p14="http://schemas.microsoft.com/office/powerpoint/2010/main" val="2295327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itdh.au.dk/" TargetMode="Externa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hyperlink" Target="https://litdh.au.dk/topics/critical-writin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4XE8ezZp8B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vimeo.com/460590270" TargetMode="Externa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it-vest.dk/aktiviteter/podcast-om-computational-thinking" TargetMode="External"/><Relationship Id="rId7" Type="http://schemas.openxmlformats.org/officeDocument/2006/relationships/hyperlink" Target="https://www.dropbox.com/s/f2yh7cnog7dxbxn/Informatics%20as%20a%20Fundamental%20Discipline%20for%20the%2021st%20Century%20%28CACM%29.pdf?dl=0"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3.png"/><Relationship Id="rId5" Type="http://schemas.openxmlformats.org/officeDocument/2006/relationships/hyperlink" Target="https://it-vest.dk/aktiviteter/informatik-og-computational-thinking/" TargetMode="External"/><Relationship Id="rId10" Type="http://schemas.openxmlformats.org/officeDocument/2006/relationships/hyperlink" Target="https://www.it-vest.dk/fileadmin/user_upload/pdf/2018-12-18--Computational-Thinking--hvorfor-hvad-og-hvordan--PRINT-2-sided.pdf" TargetMode="External"/><Relationship Id="rId4" Type="http://schemas.openxmlformats.org/officeDocument/2006/relationships/image" Target="../media/image39.png"/><Relationship Id="rId9" Type="http://schemas.openxmlformats.org/officeDocument/2006/relationships/image" Target="../media/image42.emf"/></Relationships>
</file>

<file path=ppt/slides/_rels/slide16.xml.rels><?xml version="1.0" encoding="UTF-8" standalone="yes"?>
<Relationships xmlns="http://schemas.openxmlformats.org/package/2006/relationships"><Relationship Id="rId8" Type="http://schemas.openxmlformats.org/officeDocument/2006/relationships/hyperlink" Target="https://www.it-vest.dk/aktiviteter/podcast-om-computational-thinking/episode-11-sukkerroer-og-barselsorlov-modeller-i-samfundsfag-og-historie" TargetMode="External"/><Relationship Id="rId13" Type="http://schemas.openxmlformats.org/officeDocument/2006/relationships/image" Target="../media/image48.jpeg"/><Relationship Id="rId3" Type="http://schemas.openxmlformats.org/officeDocument/2006/relationships/image" Target="../media/image39.png"/><Relationship Id="rId7" Type="http://schemas.openxmlformats.org/officeDocument/2006/relationships/image" Target="../media/image45.jpeg"/><Relationship Id="rId12" Type="http://schemas.openxmlformats.org/officeDocument/2006/relationships/hyperlink" Target="https://www.it-vest.dk/aktiviteter/podcast-om-computational-thinking/episode-14-penduler-tornadoer-og-omvendt-tyngdekraft-fysikuddannelse-med-computationelle-faerdigheder" TargetMode="External"/><Relationship Id="rId2" Type="http://schemas.openxmlformats.org/officeDocument/2006/relationships/hyperlink" Target="https://www.it-vest.dk/aktiviteter/podcast-om-computational-thinking" TargetMode="External"/><Relationship Id="rId1" Type="http://schemas.openxmlformats.org/officeDocument/2006/relationships/slideLayout" Target="../slideLayouts/slideLayout2.xml"/><Relationship Id="rId6" Type="http://schemas.openxmlformats.org/officeDocument/2006/relationships/hyperlink" Target="https://www.it-vest.dk/aktiviteter/podcast-om-computational-thinking/episode-10-klimamodeller-og-cellemembraner-kode-og-faglighed-i-smuk-balance" TargetMode="External"/><Relationship Id="rId11" Type="http://schemas.openxmlformats.org/officeDocument/2006/relationships/image" Target="../media/image47.jpeg"/><Relationship Id="rId5" Type="http://schemas.openxmlformats.org/officeDocument/2006/relationships/image" Target="../media/image44.jpeg"/><Relationship Id="rId15" Type="http://schemas.openxmlformats.org/officeDocument/2006/relationships/image" Target="../media/image49.jpeg"/><Relationship Id="rId10" Type="http://schemas.openxmlformats.org/officeDocument/2006/relationships/hyperlink" Target="https://www.it-vest.dk/aktiviteter/podcast-om-computational-thinking/episode-12-intelligente-skolemoebler-og-mikrocomputere-computationelle-kompetencer-i-folkeskolen" TargetMode="External"/><Relationship Id="rId4" Type="http://schemas.openxmlformats.org/officeDocument/2006/relationships/hyperlink" Target="https://www.it-vest.dk/aktiviteter/podcast-om-computational-thinking/episode-9-systemforstaaelse-med-agentbaseret-modellering-og-tusindvis-af-virtuelle-skildpadder" TargetMode="External"/><Relationship Id="rId9" Type="http://schemas.openxmlformats.org/officeDocument/2006/relationships/image" Target="../media/image46.jpeg"/><Relationship Id="rId14" Type="http://schemas.openxmlformats.org/officeDocument/2006/relationships/hyperlink" Target="https://www.it-vest.dk/aktiviteter/podcast-om-computational-thinking/episode-17-simple-agenter-og-komplekse-faenomener-oprindelsen-af-agentbaseret-modellerin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www.oslomet.no/en/research/research-projects/mascot" TargetMode="External"/><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www.dropbox.com/s/kftwmxd69lfigw3/Computational%20literacy%20as%20a%20driver%20for%20disciplinary%20renewal%2C%20Anders%20Malthe-S%C3%B8renssen%2C%20Center%20for%20Computing%20in%20Science%20Education%2C%20University%20of%20Oslo.mp4?dl=0" TargetMode="External"/><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hyperlink" Target="https://www.mn.uio.no/ccse/english/"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dropbox.com/s/xqljyn6gr8q2kjk/2021%20%E2%80%93%20Caspersen%2C%20Fra%20teknologiforst%C3%A5else%20til%20informatik%2C%20MONA%202021-1.pdf?dl=0"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hyperlink" Target="https://www.dropbox.com/s/e2rob52xqjgg34s/2020-01-28%20--%20Argumenter%20for%20et%20selvst%C3%A6ndigt%20fag%20i%20teknologiforst%C3%A5else%3Ainformatik.pdf?dl=0" TargetMode="Externa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dropbox.com/s/fh7begoggy5kkwu/2019-12-01%20--%20Om%20teknologiforst%C3%A5else%20%E2%80%93%20og%20informatik%20som%20en%20fjerde%20sprogform.docx?dl=0" TargetMode="Externa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dropbox.com/s/2g2f8e6amwkdc39/2019%20--%20Damlund%20--%20Teknologiforst%C3%A5else%20%E2%80%93%20hvorfor%20og%20hvordan.pdf?dl=0" TargetMode="External"/><Relationship Id="rId3" Type="http://schemas.openxmlformats.org/officeDocument/2006/relationships/image" Target="../media/image61.tiff"/><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39.png"/><Relationship Id="rId4" Type="http://schemas.openxmlformats.org/officeDocument/2006/relationships/image" Target="../media/image62.png"/><Relationship Id="rId9" Type="http://schemas.openxmlformats.org/officeDocument/2006/relationships/hyperlink" Target="https://www.it-vest.dk/aktiviteter/podcast-om-computational-thinking/episode-12-intelligente-skolemoebler-og-mikrocomputere-computationelle-kompetencer-i-folkeskolen"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i.ku.dk/ominstituttet/jubilee/dikus_jubilaeumsskrift/3.Datalogi_____l__ren_om_data.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10.png"/><Relationship Id="rId7" Type="http://schemas.openxmlformats.org/officeDocument/2006/relationships/hyperlink" Target="https://it-vest.dk/aktiviteter/podcast-om-computational-thinkin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hyperlink" Target="http://modelingcommons.org/browse/one_model/6223#model_tabs_browse_nlw" TargetMode="External"/><Relationship Id="rId3" Type="http://schemas.openxmlformats.org/officeDocument/2006/relationships/hyperlink" Target="https://www.dropbox.com/s/ab7amnmp4py89it/2004%20--%20Viggo%20Andreasen%20--%20Introduktion%20til%20matematisk%20infektionsepidemiologi%2C%20n215-1.pdf?dl=0" TargetMode="External"/><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washingtonpost.com/graphics/2020/world/corona-simulator/" TargetMode="External"/><Relationship Id="rId11" Type="http://schemas.openxmlformats.org/officeDocument/2006/relationships/image" Target="../media/image14.tiff"/><Relationship Id="rId5" Type="http://schemas.openxmlformats.org/officeDocument/2006/relationships/image" Target="../media/image16.png"/><Relationship Id="rId10" Type="http://schemas.openxmlformats.org/officeDocument/2006/relationships/hyperlink" Target="https://it-vest.dk/aktiviteter/podcast-om-computational-thinking/" TargetMode="External"/><Relationship Id="rId4" Type="http://schemas.openxmlformats.org/officeDocument/2006/relationships/image" Target="../media/image15.png"/><Relationship Id="rId9"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it-vest.dk/aktiviteter/podcast-om-computational-thinking/" TargetMode="External"/><Relationship Id="rId18" Type="http://schemas.openxmlformats.org/officeDocument/2006/relationships/image" Target="../media/image31.png"/><Relationship Id="rId3" Type="http://schemas.openxmlformats.org/officeDocument/2006/relationships/hyperlink" Target="https://dataekspeditioner.dk/" TargetMode="External"/><Relationship Id="rId7" Type="http://schemas.openxmlformats.org/officeDocument/2006/relationships/hyperlink" Target="https://cctd.au.dk/projects/ctimnat-computational-thinking-in-math-and-science/" TargetMode="External"/><Relationship Id="rId12" Type="http://schemas.openxmlformats.org/officeDocument/2006/relationships/image" Target="../media/image29.png"/><Relationship Id="rId17" Type="http://schemas.openxmlformats.org/officeDocument/2006/relationships/hyperlink" Target="https://www.dropbox.com/s/5fiangdxxpoqhl5/2020-02%20--%20CTiMNAT%20--%20LMFK%20%28nr.%201%2C%20feb.%202020%29.pdf?dl=0" TargetMode="External"/><Relationship Id="rId2" Type="http://schemas.openxmlformats.org/officeDocument/2006/relationships/notesSlide" Target="../notesSlides/notesSlide7.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hyperlink" Target="https://cctd.au.dk/projects/digital-empowerment-in-danish-high-schools/" TargetMode="External"/><Relationship Id="rId5" Type="http://schemas.openxmlformats.org/officeDocument/2006/relationships/hyperlink" Target="https://cctd.au.dk/projects/computational-thinking-in-high-school-subjects/" TargetMode="External"/><Relationship Id="rId15" Type="http://schemas.openxmlformats.org/officeDocument/2006/relationships/hyperlink" Target="https://cctd.au.dk/fileadmin/www.cct.au.dk/cctd.au.dk/PDFs/CT-didaktik2020.pdf" TargetMode="External"/><Relationship Id="rId10" Type="http://schemas.openxmlformats.org/officeDocument/2006/relationships/image" Target="../media/image28.png"/><Relationship Id="rId19" Type="http://schemas.openxmlformats.org/officeDocument/2006/relationships/hyperlink" Target="https://www.youtube.com/watch?v=9R9r5w2Gr-w" TargetMode="External"/><Relationship Id="rId4" Type="http://schemas.openxmlformats.org/officeDocument/2006/relationships/image" Target="../media/image25.png"/><Relationship Id="rId9" Type="http://schemas.openxmlformats.org/officeDocument/2006/relationships/hyperlink" Target="https://cctd.au.dk/projects/mctig-computational-thinking-in-humanities-arts-and-social-sciences/" TargetMode="External"/><Relationship Id="rId1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D8C114-B4C8-F640-88B5-5C614E65429A}"/>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extBox 1">
            <a:extLst>
              <a:ext uri="{FF2B5EF4-FFF2-40B4-BE49-F238E27FC236}">
                <a16:creationId xmlns:a16="http://schemas.microsoft.com/office/drawing/2014/main" id="{4F81144B-61F6-9E4A-984D-0088187DED5D}"/>
              </a:ext>
            </a:extLst>
          </p:cNvPr>
          <p:cNvSpPr txBox="1"/>
          <p:nvPr/>
        </p:nvSpPr>
        <p:spPr>
          <a:xfrm>
            <a:off x="3264948" y="2828835"/>
            <a:ext cx="5662127" cy="1077218"/>
          </a:xfrm>
          <a:prstGeom prst="rect">
            <a:avLst/>
          </a:prstGeom>
          <a:noFill/>
        </p:spPr>
        <p:txBody>
          <a:bodyPr wrap="none" rtlCol="0">
            <a:spAutoFit/>
          </a:bodyPr>
          <a:lstStyle/>
          <a:p>
            <a:pPr algn="ctr"/>
            <a:r>
              <a:rPr lang="da-DK" sz="6400" dirty="0">
                <a:solidFill>
                  <a:schemeClr val="bg1">
                    <a:lumMod val="75000"/>
                  </a:schemeClr>
                </a:solidFill>
                <a:latin typeface="Arial" panose="020B0604020202020204" pitchFamily="34" charset="0"/>
                <a:cs typeface="Arial" panose="020B0604020202020204" pitchFamily="34" charset="0"/>
              </a:rPr>
              <a:t>Fagligt samspil</a:t>
            </a:r>
          </a:p>
        </p:txBody>
      </p:sp>
      <p:sp>
        <p:nvSpPr>
          <p:cNvPr id="5" name="Rectangle 4">
            <a:extLst>
              <a:ext uri="{FF2B5EF4-FFF2-40B4-BE49-F238E27FC236}">
                <a16:creationId xmlns:a16="http://schemas.microsoft.com/office/drawing/2014/main" id="{0D9E775A-B622-F44F-8570-5E57FDDE97D5}"/>
              </a:ext>
            </a:extLst>
          </p:cNvPr>
          <p:cNvSpPr/>
          <p:nvPr/>
        </p:nvSpPr>
        <p:spPr>
          <a:xfrm>
            <a:off x="10204201" y="6257871"/>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178855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6ED86E-5F21-4A4C-9DF1-580A51B297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28" y="520511"/>
            <a:ext cx="4421980" cy="58169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2CF2DC-F53D-3B47-A9B2-A59BF2A5CE78}"/>
              </a:ext>
            </a:extLst>
          </p:cNvPr>
          <p:cNvSpPr txBox="1"/>
          <p:nvPr/>
        </p:nvSpPr>
        <p:spPr>
          <a:xfrm>
            <a:off x="5463251" y="520511"/>
            <a:ext cx="6571030" cy="5816977"/>
          </a:xfrm>
          <a:prstGeom prst="rect">
            <a:avLst/>
          </a:prstGeom>
          <a:noFill/>
        </p:spPr>
        <p:txBody>
          <a:bodyPr wrap="none" rtlCol="0">
            <a:spAutoFit/>
          </a:bodyPr>
          <a:lstStyle/>
          <a:p>
            <a:r>
              <a:rPr lang="da-DK" sz="1200" dirty="0"/>
              <a:t>13.00 - 14.30:</a:t>
            </a:r>
          </a:p>
          <a:p>
            <a:r>
              <a:rPr lang="da-DK" sz="1200" b="1" dirty="0"/>
              <a:t>Del 1 (90'): Computationelle kompetencer – hvorfor, hvad og hvordan?</a:t>
            </a:r>
            <a:endParaRPr lang="da-DK" sz="1200" dirty="0"/>
          </a:p>
          <a:p>
            <a:pPr fontAlgn="base"/>
            <a:r>
              <a:rPr lang="da-DK" sz="1200" dirty="0"/>
              <a:t>Velkomst og intro (5’)</a:t>
            </a:r>
          </a:p>
          <a:p>
            <a:pPr lvl="1" fontAlgn="base"/>
            <a:r>
              <a:rPr lang="da-DK" sz="1200" dirty="0"/>
              <a:t>Marianne Graves og Lisbeth Knudsen</a:t>
            </a:r>
          </a:p>
          <a:p>
            <a:pPr fontAlgn="base"/>
            <a:r>
              <a:rPr lang="da-DK" sz="1200" dirty="0"/>
              <a:t>Computationelle kompetencer i uddannelse (15’)</a:t>
            </a:r>
          </a:p>
          <a:p>
            <a:pPr lvl="1" fontAlgn="base"/>
            <a:r>
              <a:rPr lang="da-DK" sz="1200" dirty="0"/>
              <a:t>Michael E. Caspersen, It-vest</a:t>
            </a:r>
          </a:p>
          <a:p>
            <a:pPr fontAlgn="base"/>
            <a:r>
              <a:rPr lang="da-DK" sz="1200" dirty="0"/>
              <a:t>Revolution i hovedet – de langsigtede perspektiver i </a:t>
            </a:r>
            <a:r>
              <a:rPr lang="da-DK" sz="1200" dirty="0" err="1"/>
              <a:t>computational</a:t>
            </a:r>
            <a:r>
              <a:rPr lang="da-DK" sz="1200" dirty="0"/>
              <a:t> thinking (15')</a:t>
            </a:r>
          </a:p>
          <a:p>
            <a:pPr lvl="1" fontAlgn="base"/>
            <a:r>
              <a:rPr lang="da-DK" sz="1200" dirty="0"/>
              <a:t>Poul Toft Frederiksen, </a:t>
            </a:r>
            <a:r>
              <a:rPr lang="da-DK" sz="1200" dirty="0" err="1"/>
              <a:t>Grundfosfonden</a:t>
            </a:r>
            <a:endParaRPr lang="da-DK" sz="1200" dirty="0"/>
          </a:p>
          <a:p>
            <a:pPr fontAlgn="base"/>
            <a:r>
              <a:rPr lang="da-DK" sz="1200" dirty="0"/>
              <a:t>Computational literacy as a driver for </a:t>
            </a:r>
            <a:r>
              <a:rPr lang="da-DK" sz="1200" dirty="0" err="1"/>
              <a:t>disciplinary</a:t>
            </a:r>
            <a:r>
              <a:rPr lang="da-DK" sz="1200" dirty="0"/>
              <a:t> </a:t>
            </a:r>
            <a:r>
              <a:rPr lang="da-DK" sz="1200" dirty="0" err="1"/>
              <a:t>renewal</a:t>
            </a:r>
            <a:r>
              <a:rPr lang="da-DK" sz="1200" dirty="0"/>
              <a:t> (25')</a:t>
            </a:r>
          </a:p>
          <a:p>
            <a:pPr lvl="1" fontAlgn="base"/>
            <a:r>
              <a:rPr lang="da-DK" sz="1200" dirty="0"/>
              <a:t>Anders Malthe-</a:t>
            </a:r>
            <a:r>
              <a:rPr lang="da-DK" sz="1200" dirty="0" err="1"/>
              <a:t>Sørenssen</a:t>
            </a:r>
            <a:r>
              <a:rPr lang="da-DK" sz="1200" dirty="0"/>
              <a:t>, </a:t>
            </a:r>
            <a:r>
              <a:rPr lang="da-DK" sz="1200" dirty="0" err="1"/>
              <a:t>Univerrsitetet</a:t>
            </a:r>
            <a:r>
              <a:rPr lang="da-DK" sz="1200" dirty="0"/>
              <a:t> i Oslo</a:t>
            </a:r>
          </a:p>
          <a:p>
            <a:pPr fontAlgn="base"/>
            <a:r>
              <a:rPr lang="da-DK" sz="1200" dirty="0"/>
              <a:t>Computationel thinking i gymnasiefag: visioner og resultater fra et 4-årigt udviklingsforløb (30’)</a:t>
            </a:r>
          </a:p>
          <a:p>
            <a:pPr lvl="1" fontAlgn="base"/>
            <a:r>
              <a:rPr lang="da-DK" sz="1200" dirty="0"/>
              <a:t>Frode </a:t>
            </a:r>
            <a:r>
              <a:rPr lang="da-DK" sz="1200" dirty="0" err="1"/>
              <a:t>Peulicke</a:t>
            </a:r>
            <a:r>
              <a:rPr lang="da-DK" sz="1200" dirty="0"/>
              <a:t>, Jonas Ørbæk Hansen og Line Have Musaeus</a:t>
            </a:r>
          </a:p>
          <a:p>
            <a:r>
              <a:rPr lang="da-DK" sz="1200" dirty="0"/>
              <a:t/>
            </a:r>
            <a:br>
              <a:rPr lang="da-DK" sz="1200" dirty="0"/>
            </a:br>
            <a:r>
              <a:rPr lang="da-DK" sz="1200" dirty="0"/>
              <a:t>14.30 - 15.00: </a:t>
            </a:r>
            <a:r>
              <a:rPr lang="da-DK" sz="1200" b="1" dirty="0"/>
              <a:t>Pause og forfriskninger</a:t>
            </a:r>
            <a:endParaRPr lang="da-DK" sz="1200" dirty="0"/>
          </a:p>
          <a:p>
            <a:r>
              <a:rPr lang="da-DK" sz="1200" dirty="0"/>
              <a:t/>
            </a:r>
            <a:br>
              <a:rPr lang="da-DK" sz="1200" dirty="0"/>
            </a:br>
            <a:r>
              <a:rPr lang="da-DK" sz="1200" dirty="0"/>
              <a:t>15.00 - 16.30:</a:t>
            </a:r>
          </a:p>
          <a:p>
            <a:r>
              <a:rPr lang="da-DK" sz="1200" b="1" dirty="0"/>
              <a:t>Del 2 (90'): Computationelle kompetencer – hvordan forløser vi potentialet?</a:t>
            </a:r>
            <a:endParaRPr lang="da-DK" sz="1200" dirty="0"/>
          </a:p>
          <a:p>
            <a:pPr fontAlgn="base"/>
            <a:r>
              <a:rPr lang="da-DK" sz="1200" dirty="0"/>
              <a:t>Visioner for hele uddannelsessektoren (30’)</a:t>
            </a:r>
          </a:p>
          <a:p>
            <a:pPr lvl="1" fontAlgn="base"/>
            <a:r>
              <a:rPr lang="da-DK" sz="1200" dirty="0"/>
              <a:t>Computermodeller og teknologiforståelse – computationelle kompetencer i grundskolen</a:t>
            </a:r>
          </a:p>
          <a:p>
            <a:pPr lvl="1" fontAlgn="base"/>
            <a:r>
              <a:rPr lang="da-DK" sz="1200" dirty="0"/>
              <a:t>	Mads Joakim Sørensen, Engineer the Future, tidl. UVM</a:t>
            </a:r>
          </a:p>
          <a:p>
            <a:pPr lvl="1" fontAlgn="base"/>
            <a:r>
              <a:rPr lang="da-DK" sz="1200" dirty="0"/>
              <a:t>Digital teknologi i gymnasiet: fremtidens faglighed og dannelse</a:t>
            </a:r>
          </a:p>
          <a:p>
            <a:pPr lvl="1" fontAlgn="base"/>
            <a:r>
              <a:rPr lang="da-DK" sz="1200" dirty="0"/>
              <a:t>	Martin Ingemann, rektor, </a:t>
            </a:r>
            <a:r>
              <a:rPr lang="da-DK" sz="1200" dirty="0" err="1"/>
              <a:t>Egaa</a:t>
            </a:r>
            <a:r>
              <a:rPr lang="da-DK" sz="1200" dirty="0"/>
              <a:t> Gymnasium</a:t>
            </a:r>
          </a:p>
          <a:p>
            <a:pPr lvl="1" fontAlgn="base"/>
            <a:r>
              <a:rPr lang="da-DK" sz="1200" dirty="0"/>
              <a:t>Digitalt kompetente kandidater</a:t>
            </a:r>
          </a:p>
          <a:p>
            <a:pPr lvl="1" fontAlgn="base"/>
            <a:r>
              <a:rPr lang="da-DK" sz="1200" dirty="0"/>
              <a:t>	Berit </a:t>
            </a:r>
            <a:r>
              <a:rPr lang="da-DK" sz="1200" dirty="0" err="1"/>
              <a:t>Eika</a:t>
            </a:r>
            <a:r>
              <a:rPr lang="da-DK" sz="1200" dirty="0"/>
              <a:t>, prorektor, AU</a:t>
            </a:r>
          </a:p>
          <a:p>
            <a:pPr fontAlgn="base"/>
            <a:r>
              <a:rPr lang="da-DK" sz="1200" dirty="0"/>
              <a:t>Paneldebat (50')</a:t>
            </a:r>
          </a:p>
          <a:p>
            <a:pPr lvl="1" fontAlgn="base"/>
            <a:r>
              <a:rPr lang="da-DK" sz="1200" dirty="0"/>
              <a:t>Tema: Hvordan realiserer vi potentialet – lokalt og i fællesskab?</a:t>
            </a:r>
          </a:p>
          <a:p>
            <a:pPr lvl="1" fontAlgn="base"/>
            <a:r>
              <a:rPr lang="da-DK" sz="1200" dirty="0"/>
              <a:t>Panel: Hanne Roed (R), Jens Joel (S), Katarina Ammitzbøll (K) samt talere fra dagen</a:t>
            </a:r>
          </a:p>
          <a:p>
            <a:pPr lvl="1" fontAlgn="base"/>
            <a:r>
              <a:rPr lang="da-DK" sz="1200" dirty="0"/>
              <a:t>Ordstyrer: Lisbeth Knudsen </a:t>
            </a:r>
          </a:p>
          <a:p>
            <a:pPr fontAlgn="base"/>
            <a:r>
              <a:rPr lang="da-DK" sz="1200" dirty="0"/>
              <a:t>Afrunding (10')</a:t>
            </a:r>
          </a:p>
          <a:p>
            <a:r>
              <a:rPr lang="da-DK" sz="1200" dirty="0"/>
              <a:t/>
            </a:r>
            <a:br>
              <a:rPr lang="da-DK" sz="1200" dirty="0"/>
            </a:br>
            <a:r>
              <a:rPr lang="da-DK" sz="1200" dirty="0"/>
              <a:t>16.30 - 17.30: </a:t>
            </a:r>
            <a:r>
              <a:rPr lang="da-DK" sz="1200" b="1" dirty="0"/>
              <a:t>Del 3 (60'): Bobler, </a:t>
            </a:r>
            <a:r>
              <a:rPr lang="da-DK" sz="1200" b="1" dirty="0" err="1"/>
              <a:t>hapsere</a:t>
            </a:r>
            <a:r>
              <a:rPr lang="da-DK" sz="1200" b="1" dirty="0"/>
              <a:t> og netværk</a:t>
            </a:r>
            <a:endParaRPr lang="da-DK" sz="1200" dirty="0"/>
          </a:p>
        </p:txBody>
      </p:sp>
    </p:spTree>
    <p:extLst>
      <p:ext uri="{BB962C8B-B14F-4D97-AF65-F5344CB8AC3E}">
        <p14:creationId xmlns:p14="http://schemas.microsoft.com/office/powerpoint/2010/main" val="2884751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E1F71B-2532-4A46-BBC0-AB24F645C05E}"/>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a:hlinkClick r:id="rId2"/>
            <a:extLst>
              <a:ext uri="{FF2B5EF4-FFF2-40B4-BE49-F238E27FC236}">
                <a16:creationId xmlns:a16="http://schemas.microsoft.com/office/drawing/2014/main" id="{CF91A80C-7428-8245-AC24-2BFD7FAD92D0}"/>
              </a:ext>
            </a:extLst>
          </p:cNvPr>
          <p:cNvPicPr>
            <a:picLocks noChangeAspect="1"/>
          </p:cNvPicPr>
          <p:nvPr/>
        </p:nvPicPr>
        <p:blipFill>
          <a:blip r:embed="rId3"/>
          <a:stretch>
            <a:fillRect/>
          </a:stretch>
        </p:blipFill>
        <p:spPr>
          <a:xfrm>
            <a:off x="320634" y="339385"/>
            <a:ext cx="7235422" cy="3469176"/>
          </a:xfrm>
          <a:prstGeom prst="rect">
            <a:avLst/>
          </a:prstGeom>
        </p:spPr>
      </p:pic>
      <p:pic>
        <p:nvPicPr>
          <p:cNvPr id="4" name="Picture 3">
            <a:hlinkClick r:id="rId4"/>
            <a:extLst>
              <a:ext uri="{FF2B5EF4-FFF2-40B4-BE49-F238E27FC236}">
                <a16:creationId xmlns:a16="http://schemas.microsoft.com/office/drawing/2014/main" id="{A17CA047-F9FF-5348-8275-CB56F2AB7AF9}"/>
              </a:ext>
            </a:extLst>
          </p:cNvPr>
          <p:cNvPicPr>
            <a:picLocks noChangeAspect="1"/>
          </p:cNvPicPr>
          <p:nvPr/>
        </p:nvPicPr>
        <p:blipFill>
          <a:blip r:embed="rId5"/>
          <a:stretch>
            <a:fillRect/>
          </a:stretch>
        </p:blipFill>
        <p:spPr>
          <a:xfrm>
            <a:off x="5775367" y="3194054"/>
            <a:ext cx="6095999" cy="3324561"/>
          </a:xfrm>
          <a:prstGeom prst="rect">
            <a:avLst/>
          </a:prstGeom>
        </p:spPr>
      </p:pic>
      <p:sp>
        <p:nvSpPr>
          <p:cNvPr id="7" name="TextBox 6">
            <a:extLst>
              <a:ext uri="{FF2B5EF4-FFF2-40B4-BE49-F238E27FC236}">
                <a16:creationId xmlns:a16="http://schemas.microsoft.com/office/drawing/2014/main" id="{47ED400A-562F-694A-A6DB-EC961FE02BA9}"/>
              </a:ext>
            </a:extLst>
          </p:cNvPr>
          <p:cNvSpPr txBox="1"/>
          <p:nvPr/>
        </p:nvSpPr>
        <p:spPr>
          <a:xfrm>
            <a:off x="854996" y="4517256"/>
            <a:ext cx="4386009" cy="954107"/>
          </a:xfrm>
          <a:prstGeom prst="rect">
            <a:avLst/>
          </a:prstGeom>
          <a:noFill/>
        </p:spPr>
        <p:txBody>
          <a:bodyPr wrap="none" rtlCol="0">
            <a:spAutoFit/>
          </a:bodyPr>
          <a:lstStyle/>
          <a:p>
            <a:pPr algn="ctr"/>
            <a:r>
              <a:rPr lang="en-DK" sz="2000" dirty="0">
                <a:solidFill>
                  <a:schemeClr val="bg1">
                    <a:lumMod val="75000"/>
                  </a:schemeClr>
                </a:solidFill>
              </a:rPr>
              <a:t>Nyt pilotprojekt om</a:t>
            </a:r>
          </a:p>
          <a:p>
            <a:pPr algn="ctr"/>
            <a:endParaRPr lang="en-DK" sz="1200" dirty="0">
              <a:solidFill>
                <a:schemeClr val="bg1">
                  <a:lumMod val="75000"/>
                </a:schemeClr>
              </a:solidFill>
            </a:endParaRPr>
          </a:p>
          <a:p>
            <a:pPr algn="ctr"/>
            <a:r>
              <a:rPr lang="en-DK" sz="2400" dirty="0">
                <a:solidFill>
                  <a:schemeClr val="accent2"/>
                </a:solidFill>
              </a:rPr>
              <a:t>Computationelle metoder i Dansk</a:t>
            </a:r>
          </a:p>
        </p:txBody>
      </p:sp>
    </p:spTree>
    <p:extLst>
      <p:ext uri="{BB962C8B-B14F-4D97-AF65-F5344CB8AC3E}">
        <p14:creationId xmlns:p14="http://schemas.microsoft.com/office/powerpoint/2010/main" val="56379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E1F71B-2532-4A46-BBC0-AB24F645C05E}"/>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TextBox 6">
            <a:extLst>
              <a:ext uri="{FF2B5EF4-FFF2-40B4-BE49-F238E27FC236}">
                <a16:creationId xmlns:a16="http://schemas.microsoft.com/office/drawing/2014/main" id="{47ED400A-562F-694A-A6DB-EC961FE02BA9}"/>
              </a:ext>
            </a:extLst>
          </p:cNvPr>
          <p:cNvSpPr txBox="1"/>
          <p:nvPr/>
        </p:nvSpPr>
        <p:spPr>
          <a:xfrm>
            <a:off x="5480693" y="5426009"/>
            <a:ext cx="4862228" cy="830997"/>
          </a:xfrm>
          <a:prstGeom prst="rect">
            <a:avLst/>
          </a:prstGeom>
          <a:noFill/>
        </p:spPr>
        <p:txBody>
          <a:bodyPr wrap="none" rtlCol="0">
            <a:spAutoFit/>
          </a:bodyPr>
          <a:lstStyle/>
          <a:p>
            <a:pPr algn="r"/>
            <a:r>
              <a:rPr lang="en-DK" sz="2400" dirty="0">
                <a:solidFill>
                  <a:schemeClr val="accent2"/>
                </a:solidFill>
              </a:rPr>
              <a:t>Computationelle metoder i arkæologi</a:t>
            </a:r>
          </a:p>
          <a:p>
            <a:pPr algn="r"/>
            <a:r>
              <a:rPr lang="en-DK" sz="2400" dirty="0">
                <a:solidFill>
                  <a:schemeClr val="accent2"/>
                </a:solidFill>
              </a:rPr>
              <a:t>– agentbaseret modelering</a:t>
            </a:r>
          </a:p>
        </p:txBody>
      </p:sp>
      <p:pic>
        <p:nvPicPr>
          <p:cNvPr id="5" name="Picture 4">
            <a:extLst>
              <a:ext uri="{FF2B5EF4-FFF2-40B4-BE49-F238E27FC236}">
                <a16:creationId xmlns:a16="http://schemas.microsoft.com/office/drawing/2014/main" id="{91B28C98-533A-2F47-ACE2-67D9FA99BABF}"/>
              </a:ext>
            </a:extLst>
          </p:cNvPr>
          <p:cNvPicPr>
            <a:picLocks noChangeAspect="1"/>
          </p:cNvPicPr>
          <p:nvPr/>
        </p:nvPicPr>
        <p:blipFill>
          <a:blip r:embed="rId2"/>
          <a:stretch>
            <a:fillRect/>
          </a:stretch>
        </p:blipFill>
        <p:spPr>
          <a:xfrm>
            <a:off x="1465621" y="1314165"/>
            <a:ext cx="8877300" cy="3606800"/>
          </a:xfrm>
          <a:prstGeom prst="rect">
            <a:avLst/>
          </a:prstGeom>
        </p:spPr>
      </p:pic>
    </p:spTree>
    <p:extLst>
      <p:ext uri="{BB962C8B-B14F-4D97-AF65-F5344CB8AC3E}">
        <p14:creationId xmlns:p14="http://schemas.microsoft.com/office/powerpoint/2010/main" val="1979552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ECFB8A-1D91-B141-9AFC-F329FC5E2EB0}"/>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434" name="Title 1"/>
          <p:cNvSpPr>
            <a:spLocks noGrp="1"/>
          </p:cNvSpPr>
          <p:nvPr>
            <p:ph type="title"/>
          </p:nvPr>
        </p:nvSpPr>
        <p:spPr>
          <a:xfrm>
            <a:off x="1710761" y="260351"/>
            <a:ext cx="8207375" cy="682625"/>
          </a:xfrm>
        </p:spPr>
        <p:txBody>
          <a:bodyPr>
            <a:normAutofit fontScale="90000"/>
          </a:bodyPr>
          <a:lstStyle/>
          <a:p>
            <a:endParaRPr lang="da-DK" dirty="0">
              <a:ea typeface="ＭＳ Ｐゴシック" charset="-128"/>
              <a:cs typeface="ＭＳ Ｐゴシック" charset="-128"/>
            </a:endParaRPr>
          </a:p>
        </p:txBody>
      </p:sp>
      <p:sp>
        <p:nvSpPr>
          <p:cNvPr id="2" name="Rectangle 1"/>
          <p:cNvSpPr/>
          <p:nvPr/>
        </p:nvSpPr>
        <p:spPr bwMode="auto">
          <a:xfrm>
            <a:off x="1631504" y="188640"/>
            <a:ext cx="871296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36" name="Rectangle 35"/>
          <p:cNvSpPr/>
          <p:nvPr/>
        </p:nvSpPr>
        <p:spPr bwMode="auto">
          <a:xfrm>
            <a:off x="1926015" y="188640"/>
            <a:ext cx="8280920" cy="2952328"/>
          </a:xfrm>
          <a:prstGeom prst="rect">
            <a:avLst/>
          </a:prstGeom>
          <a:no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17" name="TextBox 16"/>
          <p:cNvSpPr txBox="1"/>
          <p:nvPr/>
        </p:nvSpPr>
        <p:spPr>
          <a:xfrm>
            <a:off x="1884299" y="519747"/>
            <a:ext cx="8207375" cy="738664"/>
          </a:xfrm>
          <a:prstGeom prst="rect">
            <a:avLst/>
          </a:prstGeom>
          <a:noFill/>
        </p:spPr>
        <p:txBody>
          <a:bodyPr wrap="square" rtlCol="0">
            <a:spAutoFit/>
          </a:bodyPr>
          <a:lstStyle/>
          <a:p>
            <a:pPr algn="ctr"/>
            <a:r>
              <a:rPr lang="da-DK" sz="4200" dirty="0">
                <a:solidFill>
                  <a:schemeClr val="bg1">
                    <a:lumMod val="75000"/>
                  </a:schemeClr>
                </a:solidFill>
                <a:latin typeface="Arial" panose="020B0604020202020204" pitchFamily="34" charset="0"/>
                <a:cs typeface="Arial" panose="020B0604020202020204" pitchFamily="34" charset="0"/>
              </a:rPr>
              <a:t>Computational Literacy/Fluency</a:t>
            </a:r>
          </a:p>
        </p:txBody>
      </p:sp>
      <p:pic>
        <p:nvPicPr>
          <p:cNvPr id="27" name="Picture 26">
            <a:hlinkClick r:id="rId3"/>
            <a:extLst>
              <a:ext uri="{FF2B5EF4-FFF2-40B4-BE49-F238E27FC236}">
                <a16:creationId xmlns:a16="http://schemas.microsoft.com/office/drawing/2014/main" id="{4BBA8129-5804-534D-9225-623B37BF5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672" y="2173507"/>
            <a:ext cx="5206257" cy="2952328"/>
          </a:xfrm>
          <a:prstGeom prst="rect">
            <a:avLst/>
          </a:prstGeom>
        </p:spPr>
      </p:pic>
      <p:pic>
        <p:nvPicPr>
          <p:cNvPr id="4" name="Picture 3">
            <a:hlinkClick r:id="rId5"/>
            <a:extLst>
              <a:ext uri="{FF2B5EF4-FFF2-40B4-BE49-F238E27FC236}">
                <a16:creationId xmlns:a16="http://schemas.microsoft.com/office/drawing/2014/main" id="{D01C6CE2-4896-7442-924A-7E39176F3D29}"/>
              </a:ext>
            </a:extLst>
          </p:cNvPr>
          <p:cNvPicPr>
            <a:picLocks noChangeAspect="1"/>
          </p:cNvPicPr>
          <p:nvPr/>
        </p:nvPicPr>
        <p:blipFill>
          <a:blip r:embed="rId6"/>
          <a:stretch>
            <a:fillRect/>
          </a:stretch>
        </p:blipFill>
        <p:spPr>
          <a:xfrm>
            <a:off x="6406445" y="2173508"/>
            <a:ext cx="5270041" cy="2952327"/>
          </a:xfrm>
          <a:prstGeom prst="rect">
            <a:avLst/>
          </a:prstGeom>
        </p:spPr>
      </p:pic>
      <p:sp>
        <p:nvSpPr>
          <p:cNvPr id="12" name="TextBox 11">
            <a:extLst>
              <a:ext uri="{FF2B5EF4-FFF2-40B4-BE49-F238E27FC236}">
                <a16:creationId xmlns:a16="http://schemas.microsoft.com/office/drawing/2014/main" id="{DD98919C-5901-CE44-8801-F4A9175B8279}"/>
              </a:ext>
            </a:extLst>
          </p:cNvPr>
          <p:cNvSpPr txBox="1"/>
          <p:nvPr/>
        </p:nvSpPr>
        <p:spPr>
          <a:xfrm>
            <a:off x="2111087" y="1257000"/>
            <a:ext cx="7910775" cy="400110"/>
          </a:xfrm>
          <a:prstGeom prst="rect">
            <a:avLst/>
          </a:prstGeom>
          <a:noFill/>
          <a:ln w="9525">
            <a:noFill/>
          </a:ln>
        </p:spPr>
        <p:txBody>
          <a:bodyPr wrap="square" rtlCol="0">
            <a:spAutoFit/>
          </a:bodyPr>
          <a:lstStyle/>
          <a:p>
            <a:pPr algn="ctr"/>
            <a:r>
              <a:rPr lang="en-GB" sz="2000" dirty="0">
                <a:solidFill>
                  <a:schemeClr val="bg1">
                    <a:lumMod val="75000"/>
                  </a:schemeClr>
                </a:solidFill>
                <a:latin typeface="Arial" panose="020B0604020202020204" pitchFamily="34" charset="0"/>
                <a:cs typeface="Arial" panose="020B0604020202020204" pitchFamily="34" charset="0"/>
              </a:rPr>
              <a:t>Two videos from the Lifelong Kindergarten group @ MIT Media Lab</a:t>
            </a:r>
          </a:p>
        </p:txBody>
      </p:sp>
      <p:sp>
        <p:nvSpPr>
          <p:cNvPr id="13" name="TextBox 12">
            <a:extLst>
              <a:ext uri="{FF2B5EF4-FFF2-40B4-BE49-F238E27FC236}">
                <a16:creationId xmlns:a16="http://schemas.microsoft.com/office/drawing/2014/main" id="{5FA57A98-E02A-A648-B3B8-F53ED431B85F}"/>
              </a:ext>
            </a:extLst>
          </p:cNvPr>
          <p:cNvSpPr txBox="1"/>
          <p:nvPr/>
        </p:nvSpPr>
        <p:spPr>
          <a:xfrm>
            <a:off x="2355207" y="5425204"/>
            <a:ext cx="7422535" cy="738664"/>
          </a:xfrm>
          <a:prstGeom prst="rect">
            <a:avLst/>
          </a:prstGeom>
          <a:noFill/>
          <a:ln w="9525">
            <a:noFill/>
          </a:ln>
        </p:spPr>
        <p:txBody>
          <a:bodyPr wrap="square" rtlCol="0">
            <a:spAutoFit/>
          </a:bodyPr>
          <a:lstStyle/>
          <a:p>
            <a:pPr algn="ctr"/>
            <a:r>
              <a:rPr lang="en-GB" sz="2050" dirty="0">
                <a:solidFill>
                  <a:schemeClr val="bg1">
                    <a:lumMod val="75000"/>
                  </a:schemeClr>
                </a:solidFill>
                <a:latin typeface="Arial" panose="020B0604020202020204" pitchFamily="34" charset="0"/>
                <a:cs typeface="Arial" panose="020B0604020202020204" pitchFamily="34" charset="0"/>
              </a:rPr>
              <a:t>Coding is a new way for people to share ideas with the world</a:t>
            </a:r>
          </a:p>
          <a:p>
            <a:pPr algn="ctr"/>
            <a:r>
              <a:rPr lang="en-GB" sz="2050" dirty="0">
                <a:solidFill>
                  <a:schemeClr val="bg1">
                    <a:lumMod val="75000"/>
                  </a:schemeClr>
                </a:solidFill>
                <a:latin typeface="Arial" panose="020B0604020202020204" pitchFamily="34" charset="0"/>
                <a:cs typeface="Arial" panose="020B0604020202020204" pitchFamily="34" charset="0"/>
              </a:rPr>
              <a:t>– an extended form of writing. </a:t>
            </a:r>
          </a:p>
        </p:txBody>
      </p:sp>
      <p:sp>
        <p:nvSpPr>
          <p:cNvPr id="3" name="TextBox 2">
            <a:extLst>
              <a:ext uri="{FF2B5EF4-FFF2-40B4-BE49-F238E27FC236}">
                <a16:creationId xmlns:a16="http://schemas.microsoft.com/office/drawing/2014/main" id="{88F14292-0ED2-B544-B302-46840FFA84D7}"/>
              </a:ext>
            </a:extLst>
          </p:cNvPr>
          <p:cNvSpPr txBox="1"/>
          <p:nvPr/>
        </p:nvSpPr>
        <p:spPr>
          <a:xfrm>
            <a:off x="2214136" y="6274529"/>
            <a:ext cx="7763728" cy="369332"/>
          </a:xfrm>
          <a:prstGeom prst="rect">
            <a:avLst/>
          </a:prstGeom>
          <a:noFill/>
        </p:spPr>
        <p:txBody>
          <a:bodyPr wrap="none" rtlCol="0">
            <a:spAutoFit/>
          </a:bodyPr>
          <a:lstStyle/>
          <a:p>
            <a:r>
              <a:rPr lang="en-GB" i="1" dirty="0">
                <a:solidFill>
                  <a:schemeClr val="bg1">
                    <a:lumMod val="75000"/>
                  </a:schemeClr>
                </a:solidFill>
              </a:rPr>
              <a:t>Like we learn to write and write to learn, we must learn to code and code to learn</a:t>
            </a:r>
            <a:endParaRPr lang="en-DK" dirty="0">
              <a:solidFill>
                <a:schemeClr val="bg1">
                  <a:lumMod val="75000"/>
                </a:schemeClr>
              </a:solidFill>
            </a:endParaRPr>
          </a:p>
        </p:txBody>
      </p:sp>
    </p:spTree>
    <p:extLst>
      <p:ext uri="{BB962C8B-B14F-4D97-AF65-F5344CB8AC3E}">
        <p14:creationId xmlns:p14="http://schemas.microsoft.com/office/powerpoint/2010/main" val="1671531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D8C114-B4C8-F640-88B5-5C614E65429A}"/>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extBox 1">
            <a:extLst>
              <a:ext uri="{FF2B5EF4-FFF2-40B4-BE49-F238E27FC236}">
                <a16:creationId xmlns:a16="http://schemas.microsoft.com/office/drawing/2014/main" id="{4F81144B-61F6-9E4A-984D-0088187DED5D}"/>
              </a:ext>
            </a:extLst>
          </p:cNvPr>
          <p:cNvSpPr txBox="1"/>
          <p:nvPr/>
        </p:nvSpPr>
        <p:spPr>
          <a:xfrm>
            <a:off x="3903747" y="2828835"/>
            <a:ext cx="4384535" cy="1077218"/>
          </a:xfrm>
          <a:prstGeom prst="rect">
            <a:avLst/>
          </a:prstGeom>
          <a:noFill/>
        </p:spPr>
        <p:txBody>
          <a:bodyPr wrap="none" rtlCol="0">
            <a:spAutoFit/>
          </a:bodyPr>
          <a:lstStyle/>
          <a:p>
            <a:pPr algn="ctr"/>
            <a:r>
              <a:rPr lang="da-DK" sz="6400" dirty="0">
                <a:solidFill>
                  <a:schemeClr val="bg1">
                    <a:lumMod val="75000"/>
                  </a:schemeClr>
                </a:solidFill>
                <a:latin typeface="Arial" panose="020B0604020202020204" pitchFamily="34" charset="0"/>
                <a:cs typeface="Arial" panose="020B0604020202020204" pitchFamily="34" charset="0"/>
              </a:rPr>
              <a:t>Ressourcer</a:t>
            </a:r>
          </a:p>
        </p:txBody>
      </p:sp>
      <p:sp>
        <p:nvSpPr>
          <p:cNvPr id="5" name="Rectangle 4">
            <a:extLst>
              <a:ext uri="{FF2B5EF4-FFF2-40B4-BE49-F238E27FC236}">
                <a16:creationId xmlns:a16="http://schemas.microsoft.com/office/drawing/2014/main" id="{0D9E775A-B622-F44F-8570-5E57FDDE97D5}"/>
              </a:ext>
            </a:extLst>
          </p:cNvPr>
          <p:cNvSpPr/>
          <p:nvPr/>
        </p:nvSpPr>
        <p:spPr>
          <a:xfrm>
            <a:off x="10204201" y="6257871"/>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626304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4" descr="Logo for It-vests podcast-serie 'Computational Thinking - at tænke med maskiner'">
            <a:hlinkClick r:id="rId3"/>
            <a:extLst>
              <a:ext uri="{FF2B5EF4-FFF2-40B4-BE49-F238E27FC236}">
                <a16:creationId xmlns:a16="http://schemas.microsoft.com/office/drawing/2014/main" id="{D921DB94-6CEB-EF4A-AE63-6EAF869DF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3821" y="1739508"/>
            <a:ext cx="2620808" cy="26208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A7CB45C7-625F-1240-8336-63C14C750828}"/>
              </a:ext>
            </a:extLst>
          </p:cNvPr>
          <p:cNvSpPr txBox="1">
            <a:spLocks noChangeArrowheads="1"/>
          </p:cNvSpPr>
          <p:nvPr/>
        </p:nvSpPr>
        <p:spPr bwMode="auto">
          <a:xfrm>
            <a:off x="608232" y="375976"/>
            <a:ext cx="10746112"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4800" b="0" dirty="0">
                <a:solidFill>
                  <a:schemeClr val="tx1">
                    <a:lumMod val="75000"/>
                  </a:schemeClr>
                </a:solidFill>
                <a:latin typeface="Arial" panose="020B0604020202020204" pitchFamily="34" charset="0"/>
                <a:ea typeface="ＭＳ Ｐゴシック" charset="-128"/>
                <a:cs typeface="Arial" panose="020B0604020202020204" pitchFamily="34" charset="0"/>
              </a:rPr>
              <a:t>Flere ressourcer, hvis I vil vide mere...</a:t>
            </a:r>
          </a:p>
        </p:txBody>
      </p:sp>
      <p:pic>
        <p:nvPicPr>
          <p:cNvPr id="10" name="Picture 9">
            <a:hlinkClick r:id="rId5"/>
            <a:extLst>
              <a:ext uri="{FF2B5EF4-FFF2-40B4-BE49-F238E27FC236}">
                <a16:creationId xmlns:a16="http://schemas.microsoft.com/office/drawing/2014/main" id="{D52D9ACB-2339-0342-8D83-BB989677BBB2}"/>
              </a:ext>
            </a:extLst>
          </p:cNvPr>
          <p:cNvPicPr>
            <a:picLocks noChangeAspect="1"/>
          </p:cNvPicPr>
          <p:nvPr/>
        </p:nvPicPr>
        <p:blipFill>
          <a:blip r:embed="rId6"/>
          <a:stretch>
            <a:fillRect/>
          </a:stretch>
        </p:blipFill>
        <p:spPr>
          <a:xfrm>
            <a:off x="369478" y="1739508"/>
            <a:ext cx="2614929" cy="3824082"/>
          </a:xfrm>
          <a:prstGeom prst="rect">
            <a:avLst/>
          </a:prstGeom>
          <a:ln>
            <a:noFill/>
          </a:ln>
          <a:effectLst/>
        </p:spPr>
      </p:pic>
      <p:pic>
        <p:nvPicPr>
          <p:cNvPr id="18" name="Picture 17">
            <a:hlinkClick r:id="rId7"/>
            <a:extLst>
              <a:ext uri="{FF2B5EF4-FFF2-40B4-BE49-F238E27FC236}">
                <a16:creationId xmlns:a16="http://schemas.microsoft.com/office/drawing/2014/main" id="{40D64FE2-F542-AE40-9D4E-6D75B121B3A6}"/>
              </a:ext>
            </a:extLst>
          </p:cNvPr>
          <p:cNvPicPr>
            <a:picLocks noChangeAspect="1"/>
          </p:cNvPicPr>
          <p:nvPr/>
        </p:nvPicPr>
        <p:blipFill>
          <a:blip r:embed="rId8"/>
          <a:stretch>
            <a:fillRect/>
          </a:stretch>
        </p:blipFill>
        <p:spPr>
          <a:xfrm>
            <a:off x="5981288" y="1739508"/>
            <a:ext cx="2853077" cy="3824082"/>
          </a:xfrm>
          <a:prstGeom prst="rect">
            <a:avLst/>
          </a:prstGeom>
        </p:spPr>
      </p:pic>
      <p:pic>
        <p:nvPicPr>
          <p:cNvPr id="17" name="Picture 16">
            <a:hlinkClick r:id="rId7"/>
            <a:extLst>
              <a:ext uri="{FF2B5EF4-FFF2-40B4-BE49-F238E27FC236}">
                <a16:creationId xmlns:a16="http://schemas.microsoft.com/office/drawing/2014/main" id="{C5C900B9-4672-F147-8284-B1C9CED2A4D6}"/>
              </a:ext>
            </a:extLst>
          </p:cNvPr>
          <p:cNvPicPr>
            <a:picLocks noChangeAspect="1"/>
          </p:cNvPicPr>
          <p:nvPr/>
        </p:nvPicPr>
        <p:blipFill>
          <a:blip r:embed="rId9"/>
          <a:stretch>
            <a:fillRect/>
          </a:stretch>
        </p:blipFill>
        <p:spPr>
          <a:xfrm>
            <a:off x="6053168" y="2722159"/>
            <a:ext cx="2857072" cy="3824082"/>
          </a:xfrm>
          <a:prstGeom prst="rect">
            <a:avLst/>
          </a:prstGeom>
          <a:ln>
            <a:noFill/>
          </a:ln>
        </p:spPr>
      </p:pic>
      <p:sp>
        <p:nvSpPr>
          <p:cNvPr id="22" name="TextBox 21">
            <a:extLst>
              <a:ext uri="{FF2B5EF4-FFF2-40B4-BE49-F238E27FC236}">
                <a16:creationId xmlns:a16="http://schemas.microsoft.com/office/drawing/2014/main" id="{97262D59-14F5-D24F-B55F-55984FA980BD}"/>
              </a:ext>
            </a:extLst>
          </p:cNvPr>
          <p:cNvSpPr txBox="1"/>
          <p:nvPr/>
        </p:nvSpPr>
        <p:spPr>
          <a:xfrm>
            <a:off x="9161919" y="4408556"/>
            <a:ext cx="2563522" cy="276999"/>
          </a:xfrm>
          <a:prstGeom prst="rect">
            <a:avLst/>
          </a:prstGeom>
          <a:noFill/>
        </p:spPr>
        <p:txBody>
          <a:bodyPr wrap="none" rtlCol="0">
            <a:spAutoFit/>
          </a:bodyPr>
          <a:lstStyle/>
          <a:p>
            <a:pPr algn="ctr"/>
            <a:r>
              <a:rPr lang="en-DK" sz="1200" dirty="0">
                <a:solidFill>
                  <a:srgbClr val="9CC7CE"/>
                </a:solidFill>
              </a:rPr>
              <a:t>Podcast om computational thinking</a:t>
            </a:r>
          </a:p>
        </p:txBody>
      </p:sp>
      <p:grpSp>
        <p:nvGrpSpPr>
          <p:cNvPr id="12" name="Group 11">
            <a:extLst>
              <a:ext uri="{FF2B5EF4-FFF2-40B4-BE49-F238E27FC236}">
                <a16:creationId xmlns:a16="http://schemas.microsoft.com/office/drawing/2014/main" id="{180133AE-C20E-AB49-9599-6205F9DFE646}"/>
              </a:ext>
            </a:extLst>
          </p:cNvPr>
          <p:cNvGrpSpPr>
            <a:grpSpLocks noChangeAspect="1"/>
          </p:cNvGrpSpPr>
          <p:nvPr/>
        </p:nvGrpSpPr>
        <p:grpSpPr>
          <a:xfrm>
            <a:off x="3106112" y="2722159"/>
            <a:ext cx="2614930" cy="3824082"/>
            <a:chOff x="6187499" y="174674"/>
            <a:chExt cx="4569655" cy="6464769"/>
          </a:xfrm>
        </p:grpSpPr>
        <p:sp>
          <p:nvSpPr>
            <p:cNvPr id="13" name="Rectangle 12">
              <a:extLst>
                <a:ext uri="{FF2B5EF4-FFF2-40B4-BE49-F238E27FC236}">
                  <a16:creationId xmlns:a16="http://schemas.microsoft.com/office/drawing/2014/main" id="{0B3F9282-FAAB-3245-B754-6DB356A47389}"/>
                </a:ext>
              </a:extLst>
            </p:cNvPr>
            <p:cNvSpPr/>
            <p:nvPr/>
          </p:nvSpPr>
          <p:spPr>
            <a:xfrm>
              <a:off x="6187499" y="174674"/>
              <a:ext cx="4569655" cy="6464769"/>
            </a:xfrm>
            <a:prstGeom prst="rect">
              <a:avLst/>
            </a:prstGeom>
            <a:solidFill>
              <a:schemeClr val="tx1"/>
            </a:solidFill>
            <a:ln w="9525">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a:hlinkClick r:id="rId10"/>
              <a:extLst>
                <a:ext uri="{FF2B5EF4-FFF2-40B4-BE49-F238E27FC236}">
                  <a16:creationId xmlns:a16="http://schemas.microsoft.com/office/drawing/2014/main" id="{EF533650-D34B-9245-AB3A-EBA5AEA25671}"/>
                </a:ext>
              </a:extLst>
            </p:cNvPr>
            <p:cNvPicPr>
              <a:picLocks noChangeAspect="1"/>
            </p:cNvPicPr>
            <p:nvPr/>
          </p:nvPicPr>
          <p:blipFill>
            <a:blip r:embed="rId11"/>
            <a:stretch>
              <a:fillRect/>
            </a:stretch>
          </p:blipFill>
          <p:spPr>
            <a:xfrm>
              <a:off x="6498341" y="841578"/>
              <a:ext cx="3935780" cy="5016529"/>
            </a:xfrm>
            <a:prstGeom prst="rect">
              <a:avLst/>
            </a:prstGeom>
          </p:spPr>
        </p:pic>
      </p:grpSp>
      <p:sp>
        <p:nvSpPr>
          <p:cNvPr id="15" name="Striped Right Arrow 14">
            <a:extLst>
              <a:ext uri="{FF2B5EF4-FFF2-40B4-BE49-F238E27FC236}">
                <a16:creationId xmlns:a16="http://schemas.microsoft.com/office/drawing/2014/main" id="{1A12DD2E-B02C-CE4A-B72A-DF71C2CD0773}"/>
              </a:ext>
            </a:extLst>
          </p:cNvPr>
          <p:cNvSpPr>
            <a:spLocks noChangeAspect="1"/>
          </p:cNvSpPr>
          <p:nvPr/>
        </p:nvSpPr>
        <p:spPr>
          <a:xfrm>
            <a:off x="2851552" y="3381162"/>
            <a:ext cx="492959" cy="3140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extBox 1">
            <a:extLst>
              <a:ext uri="{FF2B5EF4-FFF2-40B4-BE49-F238E27FC236}">
                <a16:creationId xmlns:a16="http://schemas.microsoft.com/office/drawing/2014/main" id="{97C39905-8649-F246-955E-B901D5C6EE26}"/>
              </a:ext>
            </a:extLst>
          </p:cNvPr>
          <p:cNvSpPr txBox="1"/>
          <p:nvPr/>
        </p:nvSpPr>
        <p:spPr>
          <a:xfrm>
            <a:off x="9173821" y="4669384"/>
            <a:ext cx="2620808" cy="1815882"/>
          </a:xfrm>
          <a:prstGeom prst="rect">
            <a:avLst/>
          </a:prstGeom>
          <a:noFill/>
        </p:spPr>
        <p:txBody>
          <a:bodyPr wrap="square" rtlCol="0">
            <a:spAutoFit/>
          </a:bodyPr>
          <a:lstStyle/>
          <a:p>
            <a:r>
              <a:rPr lang="da-DK" sz="700" b="1" dirty="0">
                <a:solidFill>
                  <a:srgbClr val="5AA2AE"/>
                </a:solidFill>
              </a:rPr>
              <a:t>Computational thinking – at tænke med maskiner</a:t>
            </a:r>
            <a:r>
              <a:rPr lang="da-DK" sz="700" dirty="0">
                <a:solidFill>
                  <a:srgbClr val="9CC7CE"/>
                </a:solidFill>
              </a:rPr>
              <a:t> er en podcast-serie fra It-vest om informatik og brugen af computationelle metoder i forskning og uddannelse.</a:t>
            </a:r>
          </a:p>
          <a:p>
            <a:r>
              <a:rPr lang="da-DK" sz="700" dirty="0">
                <a:solidFill>
                  <a:srgbClr val="9CC7CE"/>
                </a:solidFill>
              </a:rPr>
              <a:t> </a:t>
            </a:r>
          </a:p>
          <a:p>
            <a:r>
              <a:rPr lang="da-DK" sz="700" dirty="0">
                <a:solidFill>
                  <a:srgbClr val="9CC7CE"/>
                </a:solidFill>
              </a:rPr>
              <a:t>Sæson 1 har fokus på forskning, og du møder en række forskere, lige fra fysik til litteraturvidenskab, der fortæller, hvordan de med computermodeller og data kan skabe helt nye resultater, som ikke var mulige for mennesket alene.</a:t>
            </a:r>
          </a:p>
          <a:p>
            <a:endParaRPr lang="da-DK" sz="700" dirty="0">
              <a:solidFill>
                <a:srgbClr val="9CC7CE"/>
              </a:solidFill>
            </a:endParaRPr>
          </a:p>
          <a:p>
            <a:r>
              <a:rPr lang="da-DK" sz="700" dirty="0">
                <a:solidFill>
                  <a:srgbClr val="9CC7CE"/>
                </a:solidFill>
              </a:rPr>
              <a:t>Sæson 2 har fokus på uddannelse, og vi tager dig med på besøg både i folkeskolen, i gymnasiet og hos forskere for at tale om brugen af modeller i undervisningen. Man kan høre om klimamodeller, NetLogo, sukkerplantager og meget mere.</a:t>
            </a:r>
          </a:p>
          <a:p>
            <a:endParaRPr lang="da-DK" sz="700" dirty="0">
              <a:solidFill>
                <a:srgbClr val="9CC7CE"/>
              </a:solidFill>
            </a:endParaRPr>
          </a:p>
          <a:p>
            <a:r>
              <a:rPr lang="da-DK" sz="700" dirty="0">
                <a:solidFill>
                  <a:srgbClr val="9CC7CE"/>
                </a:solidFill>
              </a:rPr>
              <a:t>Der er nu 12 episoder i serien, men mange flere er på vej.</a:t>
            </a:r>
          </a:p>
          <a:p>
            <a:r>
              <a:rPr lang="da-DK" sz="700" dirty="0">
                <a:solidFill>
                  <a:srgbClr val="9CC7CE"/>
                </a:solidFill>
              </a:rPr>
              <a:t>Lyt med og bliv overrasket, informeret og nysgerrig på mere...</a:t>
            </a:r>
          </a:p>
        </p:txBody>
      </p:sp>
      <p:sp>
        <p:nvSpPr>
          <p:cNvPr id="3" name="Rectangle 2">
            <a:extLst>
              <a:ext uri="{FF2B5EF4-FFF2-40B4-BE49-F238E27FC236}">
                <a16:creationId xmlns:a16="http://schemas.microsoft.com/office/drawing/2014/main" id="{7ABA7749-B8D3-7F46-9AF9-E233109E3A10}"/>
              </a:ext>
            </a:extLst>
          </p:cNvPr>
          <p:cNvSpPr/>
          <p:nvPr/>
        </p:nvSpPr>
        <p:spPr>
          <a:xfrm>
            <a:off x="9164136" y="1739508"/>
            <a:ext cx="2630678" cy="4806733"/>
          </a:xfrm>
          <a:prstGeom prst="rect">
            <a:avLst/>
          </a:prstGeom>
          <a:noFill/>
          <a:ln w="12700">
            <a:solidFill>
              <a:srgbClr val="F7A8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9" name="Rectangle 18">
            <a:extLst>
              <a:ext uri="{FF2B5EF4-FFF2-40B4-BE49-F238E27FC236}">
                <a16:creationId xmlns:a16="http://schemas.microsoft.com/office/drawing/2014/main" id="{C755A59A-EAF3-044C-A741-64F00D32A3BF}"/>
              </a:ext>
            </a:extLst>
          </p:cNvPr>
          <p:cNvSpPr/>
          <p:nvPr/>
        </p:nvSpPr>
        <p:spPr>
          <a:xfrm>
            <a:off x="95002" y="6257006"/>
            <a:ext cx="1919847" cy="523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41711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8" name="Picture 14" descr="Logo for It-vests podcast-serie 'Computational Thinking - at tænke med maskiner'">
            <a:hlinkClick r:id="rId2"/>
            <a:extLst>
              <a:ext uri="{FF2B5EF4-FFF2-40B4-BE49-F238E27FC236}">
                <a16:creationId xmlns:a16="http://schemas.microsoft.com/office/drawing/2014/main" id="{D5348026-EEF5-5B40-A496-50047AA1F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9578" y="147581"/>
            <a:ext cx="1167713" cy="11677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B4FD42-FD13-374A-8C6C-68E9F80416E3}"/>
              </a:ext>
            </a:extLst>
          </p:cNvPr>
          <p:cNvSpPr>
            <a:spLocks noGrp="1"/>
          </p:cNvSpPr>
          <p:nvPr>
            <p:ph type="title"/>
          </p:nvPr>
        </p:nvSpPr>
        <p:spPr/>
        <p:txBody>
          <a:bodyPr/>
          <a:lstStyle/>
          <a:p>
            <a:r>
              <a:rPr lang="da-DK" dirty="0">
                <a:solidFill>
                  <a:schemeClr val="bg1">
                    <a:lumMod val="75000"/>
                  </a:schemeClr>
                </a:solidFill>
                <a:latin typeface="Arial" panose="020B0604020202020204" pitchFamily="34" charset="0"/>
                <a:ea typeface="ＭＳ Ｐゴシック" charset="-128"/>
                <a:cs typeface="Arial" panose="020B0604020202020204" pitchFamily="34" charset="0"/>
              </a:rPr>
              <a:t>Podcast</a:t>
            </a:r>
            <a:endParaRPr lang="en-DK" dirty="0">
              <a:solidFill>
                <a:schemeClr val="bg1">
                  <a:lumMod val="75000"/>
                </a:schemeClr>
              </a:solidFill>
            </a:endParaRPr>
          </a:p>
        </p:txBody>
      </p:sp>
      <p:sp>
        <p:nvSpPr>
          <p:cNvPr id="3" name="Content Placeholder 2">
            <a:extLst>
              <a:ext uri="{FF2B5EF4-FFF2-40B4-BE49-F238E27FC236}">
                <a16:creationId xmlns:a16="http://schemas.microsoft.com/office/drawing/2014/main" id="{5A188F66-97D7-9C47-80AE-6CF174ED9327}"/>
              </a:ext>
            </a:extLst>
          </p:cNvPr>
          <p:cNvSpPr>
            <a:spLocks noGrp="1"/>
          </p:cNvSpPr>
          <p:nvPr>
            <p:ph idx="1"/>
          </p:nvPr>
        </p:nvSpPr>
        <p:spPr>
          <a:xfrm>
            <a:off x="838200" y="1615156"/>
            <a:ext cx="8449638" cy="4847902"/>
          </a:xfrm>
        </p:spPr>
        <p:txBody>
          <a:bodyPr>
            <a:normAutofit fontScale="62500" lnSpcReduction="20000"/>
          </a:bodyPr>
          <a:lstStyle/>
          <a:p>
            <a:pPr marL="0" indent="0">
              <a:lnSpc>
                <a:spcPct val="120000"/>
              </a:lnSpc>
              <a:buNone/>
            </a:pPr>
            <a:r>
              <a:rPr lang="en-DK" dirty="0">
                <a:solidFill>
                  <a:schemeClr val="bg1">
                    <a:lumMod val="75000"/>
                  </a:schemeClr>
                </a:solidFill>
              </a:rPr>
              <a:t>Episode 9</a:t>
            </a:r>
          </a:p>
          <a:p>
            <a:pPr lvl="1">
              <a:lnSpc>
                <a:spcPct val="120000"/>
              </a:lnSpc>
            </a:pPr>
            <a:r>
              <a:rPr lang="en-DK" dirty="0">
                <a:solidFill>
                  <a:schemeClr val="accent5"/>
                </a:solidFill>
              </a:rPr>
              <a:t>Systemforståelse med agentbaseret modellering og tusindvis af virtuelle skildpadder</a:t>
            </a:r>
          </a:p>
          <a:p>
            <a:pPr marL="0" indent="0">
              <a:lnSpc>
                <a:spcPct val="120000"/>
              </a:lnSpc>
              <a:buNone/>
            </a:pPr>
            <a:r>
              <a:rPr lang="en-DK" sz="2900" dirty="0">
                <a:solidFill>
                  <a:schemeClr val="bg1">
                    <a:lumMod val="75000"/>
                  </a:schemeClr>
                </a:solidFill>
              </a:rPr>
              <a:t>Episode 10, 11</a:t>
            </a:r>
          </a:p>
          <a:p>
            <a:pPr lvl="1">
              <a:lnSpc>
                <a:spcPct val="120000"/>
              </a:lnSpc>
            </a:pPr>
            <a:r>
              <a:rPr lang="en-DK" dirty="0">
                <a:solidFill>
                  <a:schemeClr val="accent5"/>
                </a:solidFill>
              </a:rPr>
              <a:t>Klimamodeller og cellemembraner – kode og faglighed i smmuk balance</a:t>
            </a:r>
          </a:p>
          <a:p>
            <a:pPr lvl="1">
              <a:lnSpc>
                <a:spcPct val="120000"/>
              </a:lnSpc>
            </a:pPr>
            <a:r>
              <a:rPr lang="en-DK" dirty="0">
                <a:solidFill>
                  <a:schemeClr val="accent5"/>
                </a:solidFill>
              </a:rPr>
              <a:t>Sukkerrør og barselsorlov – modeler i samfundsfag og historie</a:t>
            </a:r>
          </a:p>
          <a:p>
            <a:pPr marL="0" indent="0">
              <a:lnSpc>
                <a:spcPct val="120000"/>
              </a:lnSpc>
              <a:buNone/>
            </a:pPr>
            <a:r>
              <a:rPr lang="en-DK" sz="2900" dirty="0">
                <a:solidFill>
                  <a:schemeClr val="bg1">
                    <a:lumMod val="75000"/>
                  </a:schemeClr>
                </a:solidFill>
              </a:rPr>
              <a:t>Episode 12</a:t>
            </a:r>
          </a:p>
          <a:p>
            <a:pPr lvl="1">
              <a:lnSpc>
                <a:spcPct val="120000"/>
              </a:lnSpc>
            </a:pPr>
            <a:r>
              <a:rPr lang="en-DK" dirty="0">
                <a:solidFill>
                  <a:schemeClr val="accent5"/>
                </a:solidFill>
              </a:rPr>
              <a:t>Intelligente skolemøbler og mikrocomputere – computationelle kompetencer i folkeskolen</a:t>
            </a:r>
          </a:p>
          <a:p>
            <a:pPr marL="0" indent="0">
              <a:lnSpc>
                <a:spcPct val="120000"/>
              </a:lnSpc>
              <a:buNone/>
            </a:pPr>
            <a:r>
              <a:rPr lang="en-DK" sz="2900" dirty="0">
                <a:solidFill>
                  <a:schemeClr val="bg1">
                    <a:lumMod val="75000"/>
                  </a:schemeClr>
                </a:solidFill>
              </a:rPr>
              <a:t>Episode 14</a:t>
            </a:r>
          </a:p>
          <a:p>
            <a:pPr lvl="1">
              <a:lnSpc>
                <a:spcPct val="120000"/>
              </a:lnSpc>
            </a:pPr>
            <a:r>
              <a:rPr lang="en-DK" dirty="0">
                <a:solidFill>
                  <a:schemeClr val="accent5"/>
                </a:solidFill>
              </a:rPr>
              <a:t>Penduler, tornadoer og omvendt tyngdekraft – fysikuddannelse med computationelle færdigheder</a:t>
            </a:r>
          </a:p>
          <a:p>
            <a:pPr marL="0" indent="0">
              <a:lnSpc>
                <a:spcPct val="120000"/>
              </a:lnSpc>
              <a:buNone/>
            </a:pPr>
            <a:r>
              <a:rPr lang="en-DK" sz="2900" dirty="0">
                <a:solidFill>
                  <a:schemeClr val="bg1">
                    <a:lumMod val="75000"/>
                  </a:schemeClr>
                </a:solidFill>
              </a:rPr>
              <a:t>Episode 17</a:t>
            </a:r>
          </a:p>
          <a:p>
            <a:pPr lvl="1">
              <a:lnSpc>
                <a:spcPct val="120000"/>
              </a:lnSpc>
            </a:pPr>
            <a:r>
              <a:rPr lang="en-DK" dirty="0">
                <a:solidFill>
                  <a:schemeClr val="accent5"/>
                </a:solidFill>
              </a:rPr>
              <a:t>Simple agenter og komplekse fænomener – oprindelsen af agentbaseret modellering</a:t>
            </a:r>
          </a:p>
        </p:txBody>
      </p:sp>
      <p:pic>
        <p:nvPicPr>
          <p:cNvPr id="1026" name="Picture 2" descr="Seks skildpadder i rundkreds">
            <a:hlinkClick r:id="rId4"/>
            <a:extLst>
              <a:ext uri="{FF2B5EF4-FFF2-40B4-BE49-F238E27FC236}">
                <a16:creationId xmlns:a16="http://schemas.microsoft.com/office/drawing/2014/main" id="{31C11698-89BB-A745-9A44-960914F563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5025" y="1707787"/>
            <a:ext cx="997699" cy="7473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lnedgang i bjerglandskab">
            <a:hlinkClick r:id="rId6"/>
            <a:extLst>
              <a:ext uri="{FF2B5EF4-FFF2-40B4-BE49-F238E27FC236}">
                <a16:creationId xmlns:a16="http://schemas.microsoft.com/office/drawing/2014/main" id="{82832CBE-03AA-3549-B17B-0515937B32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5025" y="2526855"/>
            <a:ext cx="997699" cy="7473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nd høster sukkerrør">
            <a:hlinkClick r:id="rId8"/>
            <a:extLst>
              <a:ext uri="{FF2B5EF4-FFF2-40B4-BE49-F238E27FC236}">
                <a16:creationId xmlns:a16="http://schemas.microsoft.com/office/drawing/2014/main" id="{57829C12-0B65-4F47-AEFC-FA420E4EE6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55764" y="2516287"/>
            <a:ext cx="997699" cy="7473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ablet og barnehånd, der er i gang med programmering">
            <a:hlinkClick r:id="rId10"/>
            <a:extLst>
              <a:ext uri="{FF2B5EF4-FFF2-40B4-BE49-F238E27FC236}">
                <a16:creationId xmlns:a16="http://schemas.microsoft.com/office/drawing/2014/main" id="{3D12FE30-AEAA-B143-B1CB-7EFCEE5F6E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55025" y="3345923"/>
            <a:ext cx="997699" cy="7491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ornado - foto af Ralph W. Lambrecht fra Pexels">
            <a:hlinkClick r:id="rId12"/>
            <a:extLst>
              <a:ext uri="{FF2B5EF4-FFF2-40B4-BE49-F238E27FC236}">
                <a16:creationId xmlns:a16="http://schemas.microsoft.com/office/drawing/2014/main" id="{53AEF0B8-CF68-154C-B846-C4F6251B23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5025" y="4166541"/>
            <a:ext cx="998912" cy="7491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lg. Foto fra Pexels.com">
            <a:hlinkClick r:id="rId14"/>
            <a:extLst>
              <a:ext uri="{FF2B5EF4-FFF2-40B4-BE49-F238E27FC236}">
                <a16:creationId xmlns:a16="http://schemas.microsoft.com/office/drawing/2014/main" id="{85C7BB59-7940-DD48-BF2D-060F5FBC72E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57338" y="4985609"/>
            <a:ext cx="996489" cy="7473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3F1A26-8148-CA45-8189-1CB0DFFAE3BE}"/>
              </a:ext>
            </a:extLst>
          </p:cNvPr>
          <p:cNvSpPr txBox="1"/>
          <p:nvPr/>
        </p:nvSpPr>
        <p:spPr>
          <a:xfrm>
            <a:off x="9143398" y="6249100"/>
            <a:ext cx="1620958" cy="323165"/>
          </a:xfrm>
          <a:prstGeom prst="rect">
            <a:avLst/>
          </a:prstGeom>
          <a:noFill/>
        </p:spPr>
        <p:txBody>
          <a:bodyPr wrap="none" rtlCol="0">
            <a:spAutoFit/>
          </a:bodyPr>
          <a:lstStyle/>
          <a:p>
            <a:pPr algn="ctr"/>
            <a:r>
              <a:rPr lang="en-DK" sz="1500" dirty="0">
                <a:solidFill>
                  <a:schemeClr val="bg1">
                    <a:lumMod val="75000"/>
                  </a:schemeClr>
                </a:solidFill>
              </a:rPr>
              <a:t>Links til episoder</a:t>
            </a:r>
          </a:p>
        </p:txBody>
      </p:sp>
      <p:sp>
        <p:nvSpPr>
          <p:cNvPr id="7" name="Up Arrow 6">
            <a:extLst>
              <a:ext uri="{FF2B5EF4-FFF2-40B4-BE49-F238E27FC236}">
                <a16:creationId xmlns:a16="http://schemas.microsoft.com/office/drawing/2014/main" id="{EC005F97-760B-5448-8B56-4C674B9BBF24}"/>
              </a:ext>
            </a:extLst>
          </p:cNvPr>
          <p:cNvSpPr/>
          <p:nvPr/>
        </p:nvSpPr>
        <p:spPr>
          <a:xfrm>
            <a:off x="9854042" y="5981973"/>
            <a:ext cx="199663" cy="226031"/>
          </a:xfrm>
          <a:prstGeom prst="up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Rectangle 13">
            <a:extLst>
              <a:ext uri="{FF2B5EF4-FFF2-40B4-BE49-F238E27FC236}">
                <a16:creationId xmlns:a16="http://schemas.microsoft.com/office/drawing/2014/main" id="{3567B8E6-21A3-D34C-8043-275FB3002378}"/>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457721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CB45C7-625F-1240-8336-63C14C750828}"/>
              </a:ext>
            </a:extLst>
          </p:cNvPr>
          <p:cNvSpPr txBox="1">
            <a:spLocks noChangeArrowheads="1"/>
          </p:cNvSpPr>
          <p:nvPr/>
        </p:nvSpPr>
        <p:spPr bwMode="auto">
          <a:xfrm>
            <a:off x="608232" y="375976"/>
            <a:ext cx="10960884"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en-GB" sz="4800" b="0" dirty="0">
                <a:solidFill>
                  <a:schemeClr val="tx1">
                    <a:lumMod val="75000"/>
                  </a:schemeClr>
                </a:solidFill>
                <a:latin typeface="Arial" panose="020B0604020202020204" pitchFamily="34" charset="0"/>
                <a:ea typeface="ＭＳ Ｐゴシック" charset="-128"/>
                <a:cs typeface="Arial" panose="020B0604020202020204" pitchFamily="34" charset="0"/>
              </a:rPr>
              <a:t>Two notable Norwegian initiatives</a:t>
            </a:r>
          </a:p>
        </p:txBody>
      </p:sp>
      <p:pic>
        <p:nvPicPr>
          <p:cNvPr id="4" name="Picture 3">
            <a:hlinkClick r:id="rId3"/>
            <a:extLst>
              <a:ext uri="{FF2B5EF4-FFF2-40B4-BE49-F238E27FC236}">
                <a16:creationId xmlns:a16="http://schemas.microsoft.com/office/drawing/2014/main" id="{5D6E9DFB-6980-7A40-A3C9-FE90487B68A1}"/>
              </a:ext>
            </a:extLst>
          </p:cNvPr>
          <p:cNvPicPr>
            <a:picLocks noChangeAspect="1"/>
          </p:cNvPicPr>
          <p:nvPr/>
        </p:nvPicPr>
        <p:blipFill>
          <a:blip r:embed="rId4"/>
          <a:stretch>
            <a:fillRect/>
          </a:stretch>
        </p:blipFill>
        <p:spPr>
          <a:xfrm>
            <a:off x="1177159" y="1999981"/>
            <a:ext cx="3124081" cy="420929"/>
          </a:xfrm>
          <a:prstGeom prst="rect">
            <a:avLst/>
          </a:prstGeom>
        </p:spPr>
      </p:pic>
      <p:pic>
        <p:nvPicPr>
          <p:cNvPr id="9" name="Picture 8">
            <a:hlinkClick r:id="rId3"/>
            <a:extLst>
              <a:ext uri="{FF2B5EF4-FFF2-40B4-BE49-F238E27FC236}">
                <a16:creationId xmlns:a16="http://schemas.microsoft.com/office/drawing/2014/main" id="{78D3E6DD-1B30-B54C-96B9-DF2656E22370}"/>
              </a:ext>
            </a:extLst>
          </p:cNvPr>
          <p:cNvPicPr>
            <a:picLocks noChangeAspect="1"/>
          </p:cNvPicPr>
          <p:nvPr/>
        </p:nvPicPr>
        <p:blipFill>
          <a:blip r:embed="rId5"/>
          <a:stretch>
            <a:fillRect/>
          </a:stretch>
        </p:blipFill>
        <p:spPr>
          <a:xfrm>
            <a:off x="1177159" y="2517659"/>
            <a:ext cx="3128837" cy="1822681"/>
          </a:xfrm>
          <a:prstGeom prst="rect">
            <a:avLst/>
          </a:prstGeom>
        </p:spPr>
      </p:pic>
      <p:sp>
        <p:nvSpPr>
          <p:cNvPr id="17" name="TextBox 16">
            <a:extLst>
              <a:ext uri="{FF2B5EF4-FFF2-40B4-BE49-F238E27FC236}">
                <a16:creationId xmlns:a16="http://schemas.microsoft.com/office/drawing/2014/main" id="{2AA87F7E-C60C-5C45-B665-690C34E51921}"/>
              </a:ext>
            </a:extLst>
          </p:cNvPr>
          <p:cNvSpPr txBox="1"/>
          <p:nvPr/>
        </p:nvSpPr>
        <p:spPr>
          <a:xfrm>
            <a:off x="1141679" y="4397362"/>
            <a:ext cx="3195042" cy="307777"/>
          </a:xfrm>
          <a:prstGeom prst="rect">
            <a:avLst/>
          </a:prstGeom>
          <a:noFill/>
        </p:spPr>
        <p:txBody>
          <a:bodyPr wrap="none" rtlCol="0">
            <a:spAutoFit/>
          </a:bodyPr>
          <a:lstStyle/>
          <a:p>
            <a:pPr algn="ctr"/>
            <a:r>
              <a:rPr lang="en-DK" sz="1400" dirty="0"/>
              <a:t>Kick-off seminar today and tomorrow!</a:t>
            </a:r>
          </a:p>
        </p:txBody>
      </p:sp>
      <p:grpSp>
        <p:nvGrpSpPr>
          <p:cNvPr id="28" name="Group 27">
            <a:extLst>
              <a:ext uri="{FF2B5EF4-FFF2-40B4-BE49-F238E27FC236}">
                <a16:creationId xmlns:a16="http://schemas.microsoft.com/office/drawing/2014/main" id="{B660EDA1-2816-1446-B693-F110AB5DD728}"/>
              </a:ext>
            </a:extLst>
          </p:cNvPr>
          <p:cNvGrpSpPr/>
          <p:nvPr/>
        </p:nvGrpSpPr>
        <p:grpSpPr>
          <a:xfrm>
            <a:off x="5019970" y="1999981"/>
            <a:ext cx="5994871" cy="4307900"/>
            <a:chOff x="5019970" y="1999981"/>
            <a:chExt cx="5994871" cy="4307900"/>
          </a:xfrm>
        </p:grpSpPr>
        <p:pic>
          <p:nvPicPr>
            <p:cNvPr id="19" name="Picture 18">
              <a:hlinkClick r:id="rId6"/>
              <a:extLst>
                <a:ext uri="{FF2B5EF4-FFF2-40B4-BE49-F238E27FC236}">
                  <a16:creationId xmlns:a16="http://schemas.microsoft.com/office/drawing/2014/main" id="{A9ED8A9E-48C0-CE43-8AD5-1DCFE1607A58}"/>
                </a:ext>
              </a:extLst>
            </p:cNvPr>
            <p:cNvPicPr>
              <a:picLocks noChangeAspect="1"/>
            </p:cNvPicPr>
            <p:nvPr/>
          </p:nvPicPr>
          <p:blipFill>
            <a:blip r:embed="rId7"/>
            <a:stretch>
              <a:fillRect/>
            </a:stretch>
          </p:blipFill>
          <p:spPr>
            <a:xfrm>
              <a:off x="5019971" y="1999981"/>
              <a:ext cx="5994870" cy="3348763"/>
            </a:xfrm>
            <a:prstGeom prst="rect">
              <a:avLst/>
            </a:prstGeom>
          </p:spPr>
        </p:pic>
        <p:pic>
          <p:nvPicPr>
            <p:cNvPr id="23" name="Picture 22">
              <a:hlinkClick r:id="rId6"/>
              <a:extLst>
                <a:ext uri="{FF2B5EF4-FFF2-40B4-BE49-F238E27FC236}">
                  <a16:creationId xmlns:a16="http://schemas.microsoft.com/office/drawing/2014/main" id="{D2BC877A-28C2-3C48-8326-47E4FC6468BF}"/>
                </a:ext>
              </a:extLst>
            </p:cNvPr>
            <p:cNvPicPr>
              <a:picLocks noChangeAspect="1"/>
            </p:cNvPicPr>
            <p:nvPr/>
          </p:nvPicPr>
          <p:blipFill>
            <a:blip r:embed="rId8"/>
            <a:stretch>
              <a:fillRect/>
            </a:stretch>
          </p:blipFill>
          <p:spPr>
            <a:xfrm>
              <a:off x="6648628" y="5469857"/>
              <a:ext cx="4366213" cy="836474"/>
            </a:xfrm>
            <a:prstGeom prst="rect">
              <a:avLst/>
            </a:prstGeom>
          </p:spPr>
        </p:pic>
        <p:pic>
          <p:nvPicPr>
            <p:cNvPr id="27" name="Picture 26">
              <a:hlinkClick r:id="rId9"/>
              <a:extLst>
                <a:ext uri="{FF2B5EF4-FFF2-40B4-BE49-F238E27FC236}">
                  <a16:creationId xmlns:a16="http://schemas.microsoft.com/office/drawing/2014/main" id="{FEBC4413-1548-3C45-BFD8-A0EBB2E1B85A}"/>
                </a:ext>
              </a:extLst>
            </p:cNvPr>
            <p:cNvPicPr>
              <a:picLocks noChangeAspect="1"/>
            </p:cNvPicPr>
            <p:nvPr/>
          </p:nvPicPr>
          <p:blipFill>
            <a:blip r:embed="rId10"/>
            <a:stretch>
              <a:fillRect/>
            </a:stretch>
          </p:blipFill>
          <p:spPr>
            <a:xfrm>
              <a:off x="5019970" y="5469857"/>
              <a:ext cx="1551746" cy="838024"/>
            </a:xfrm>
            <a:prstGeom prst="rect">
              <a:avLst/>
            </a:prstGeom>
          </p:spPr>
        </p:pic>
      </p:grpSp>
      <p:sp>
        <p:nvSpPr>
          <p:cNvPr id="11" name="Rectangle 10">
            <a:extLst>
              <a:ext uri="{FF2B5EF4-FFF2-40B4-BE49-F238E27FC236}">
                <a16:creationId xmlns:a16="http://schemas.microsoft.com/office/drawing/2014/main" id="{916BEBF7-A775-934E-9824-C8B30BCA54E9}"/>
              </a:ext>
            </a:extLst>
          </p:cNvPr>
          <p:cNvSpPr/>
          <p:nvPr/>
        </p:nvSpPr>
        <p:spPr>
          <a:xfrm>
            <a:off x="95002" y="6257006"/>
            <a:ext cx="1919847" cy="523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8738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7262D59-14F5-D24F-B55F-55984FA980BD}"/>
              </a:ext>
            </a:extLst>
          </p:cNvPr>
          <p:cNvSpPr txBox="1"/>
          <p:nvPr/>
        </p:nvSpPr>
        <p:spPr>
          <a:xfrm>
            <a:off x="9120177" y="4455211"/>
            <a:ext cx="2647007" cy="292388"/>
          </a:xfrm>
          <a:prstGeom prst="rect">
            <a:avLst/>
          </a:prstGeom>
          <a:noFill/>
        </p:spPr>
        <p:txBody>
          <a:bodyPr wrap="none" rtlCol="0">
            <a:spAutoFit/>
          </a:bodyPr>
          <a:lstStyle/>
          <a:p>
            <a:pPr algn="ctr"/>
            <a:r>
              <a:rPr lang="en-DK" sz="1300" dirty="0">
                <a:solidFill>
                  <a:schemeClr val="bg1"/>
                </a:solidFill>
              </a:rPr>
              <a:t>Podcast om computational thinking</a:t>
            </a:r>
          </a:p>
        </p:txBody>
      </p:sp>
      <p:pic>
        <p:nvPicPr>
          <p:cNvPr id="10" name="Picture 9">
            <a:hlinkClick r:id="rId3"/>
            <a:extLst>
              <a:ext uri="{FF2B5EF4-FFF2-40B4-BE49-F238E27FC236}">
                <a16:creationId xmlns:a16="http://schemas.microsoft.com/office/drawing/2014/main" id="{68F8901F-1119-A345-BE81-D1499678253C}"/>
              </a:ext>
            </a:extLst>
          </p:cNvPr>
          <p:cNvPicPr>
            <a:picLocks noChangeAspect="1"/>
          </p:cNvPicPr>
          <p:nvPr/>
        </p:nvPicPr>
        <p:blipFill>
          <a:blip r:embed="rId4"/>
          <a:stretch>
            <a:fillRect/>
          </a:stretch>
        </p:blipFill>
        <p:spPr>
          <a:xfrm>
            <a:off x="6708875" y="274978"/>
            <a:ext cx="4038249" cy="5909769"/>
          </a:xfrm>
          <a:prstGeom prst="rect">
            <a:avLst/>
          </a:prstGeom>
        </p:spPr>
      </p:pic>
      <p:pic>
        <p:nvPicPr>
          <p:cNvPr id="11" name="Picture 10">
            <a:hlinkClick r:id="rId5"/>
            <a:extLst>
              <a:ext uri="{FF2B5EF4-FFF2-40B4-BE49-F238E27FC236}">
                <a16:creationId xmlns:a16="http://schemas.microsoft.com/office/drawing/2014/main" id="{CE366434-561E-D54B-8A85-606213A371B0}"/>
              </a:ext>
            </a:extLst>
          </p:cNvPr>
          <p:cNvPicPr>
            <a:picLocks noChangeAspect="1"/>
          </p:cNvPicPr>
          <p:nvPr/>
        </p:nvPicPr>
        <p:blipFill>
          <a:blip r:embed="rId6"/>
          <a:stretch>
            <a:fillRect/>
          </a:stretch>
        </p:blipFill>
        <p:spPr>
          <a:xfrm>
            <a:off x="1444876" y="274978"/>
            <a:ext cx="4171327" cy="5909769"/>
          </a:xfrm>
          <a:prstGeom prst="rect">
            <a:avLst/>
          </a:prstGeom>
        </p:spPr>
      </p:pic>
      <p:sp>
        <p:nvSpPr>
          <p:cNvPr id="12" name="TextBox 11">
            <a:extLst>
              <a:ext uri="{FF2B5EF4-FFF2-40B4-BE49-F238E27FC236}">
                <a16:creationId xmlns:a16="http://schemas.microsoft.com/office/drawing/2014/main" id="{32EA9E05-3490-D342-8130-0C27A16443A4}"/>
              </a:ext>
            </a:extLst>
          </p:cNvPr>
          <p:cNvSpPr txBox="1"/>
          <p:nvPr/>
        </p:nvSpPr>
        <p:spPr>
          <a:xfrm>
            <a:off x="1444876" y="6256128"/>
            <a:ext cx="4171327" cy="400110"/>
          </a:xfrm>
          <a:prstGeom prst="rect">
            <a:avLst/>
          </a:prstGeom>
          <a:noFill/>
        </p:spPr>
        <p:txBody>
          <a:bodyPr wrap="square" rtlCol="0">
            <a:spAutoFit/>
          </a:bodyPr>
          <a:lstStyle/>
          <a:p>
            <a:pPr algn="ctr"/>
            <a:r>
              <a:rPr lang="da-DK" sz="1000" dirty="0">
                <a:solidFill>
                  <a:srgbClr val="9CC7CE"/>
                </a:solidFill>
              </a:rPr>
              <a:t>10 grunde til at informatikfaglighed bør være obligatorisk</a:t>
            </a:r>
          </a:p>
          <a:p>
            <a:pPr algn="ctr"/>
            <a:r>
              <a:rPr lang="da-DK" sz="1000" dirty="0">
                <a:solidFill>
                  <a:srgbClr val="9CC7CE"/>
                </a:solidFill>
              </a:rPr>
              <a:t>i folkeskolen og ungdomsuddannelserne</a:t>
            </a:r>
          </a:p>
        </p:txBody>
      </p:sp>
      <p:sp>
        <p:nvSpPr>
          <p:cNvPr id="13" name="TextBox 12">
            <a:extLst>
              <a:ext uri="{FF2B5EF4-FFF2-40B4-BE49-F238E27FC236}">
                <a16:creationId xmlns:a16="http://schemas.microsoft.com/office/drawing/2014/main" id="{A51E6A2F-5E3C-0B47-9DE8-2DB315F7C44A}"/>
              </a:ext>
            </a:extLst>
          </p:cNvPr>
          <p:cNvSpPr txBox="1"/>
          <p:nvPr/>
        </p:nvSpPr>
        <p:spPr>
          <a:xfrm>
            <a:off x="6708875" y="6256128"/>
            <a:ext cx="4038249" cy="400110"/>
          </a:xfrm>
          <a:prstGeom prst="rect">
            <a:avLst/>
          </a:prstGeom>
          <a:noFill/>
        </p:spPr>
        <p:txBody>
          <a:bodyPr wrap="square" rtlCol="0">
            <a:spAutoFit/>
          </a:bodyPr>
          <a:lstStyle/>
          <a:p>
            <a:pPr algn="ctr"/>
            <a:r>
              <a:rPr lang="da-DK" sz="1000" dirty="0">
                <a:solidFill>
                  <a:srgbClr val="9CC7CE"/>
                </a:solidFill>
              </a:rPr>
              <a:t>En begrundet kritik af benævnelsen 'teknologiforståelse', men primært argumenter for et nyt fundamentalt fag i almen uddannelse</a:t>
            </a:r>
          </a:p>
        </p:txBody>
      </p:sp>
      <p:sp>
        <p:nvSpPr>
          <p:cNvPr id="8" name="Rectangle 7">
            <a:extLst>
              <a:ext uri="{FF2B5EF4-FFF2-40B4-BE49-F238E27FC236}">
                <a16:creationId xmlns:a16="http://schemas.microsoft.com/office/drawing/2014/main" id="{8483E1D6-3A0C-2648-B86D-0EBAB46D846E}"/>
              </a:ext>
            </a:extLst>
          </p:cNvPr>
          <p:cNvSpPr/>
          <p:nvPr/>
        </p:nvSpPr>
        <p:spPr>
          <a:xfrm>
            <a:off x="95002" y="6257006"/>
            <a:ext cx="1919847" cy="523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651960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26DF80C4-3BAE-7F45-8B8B-E650865BBB68}"/>
              </a:ext>
            </a:extLst>
          </p:cNvPr>
          <p:cNvPicPr>
            <a:picLocks noChangeAspect="1"/>
          </p:cNvPicPr>
          <p:nvPr/>
        </p:nvPicPr>
        <p:blipFill>
          <a:blip r:embed="rId3"/>
          <a:stretch>
            <a:fillRect/>
          </a:stretch>
        </p:blipFill>
        <p:spPr>
          <a:xfrm>
            <a:off x="4672458" y="2050772"/>
            <a:ext cx="2679622" cy="3797426"/>
          </a:xfrm>
          <a:prstGeom prst="rect">
            <a:avLst/>
          </a:prstGeom>
        </p:spPr>
      </p:pic>
      <p:pic>
        <p:nvPicPr>
          <p:cNvPr id="4" name="Picture 3">
            <a:hlinkClick r:id="rId2"/>
            <a:extLst>
              <a:ext uri="{FF2B5EF4-FFF2-40B4-BE49-F238E27FC236}">
                <a16:creationId xmlns:a16="http://schemas.microsoft.com/office/drawing/2014/main" id="{D0535091-2E07-2248-AF62-7FDCEFFAB626}"/>
              </a:ext>
            </a:extLst>
          </p:cNvPr>
          <p:cNvPicPr>
            <a:picLocks noChangeAspect="1"/>
          </p:cNvPicPr>
          <p:nvPr/>
        </p:nvPicPr>
        <p:blipFill>
          <a:blip r:embed="rId4"/>
          <a:stretch>
            <a:fillRect/>
          </a:stretch>
        </p:blipFill>
        <p:spPr>
          <a:xfrm>
            <a:off x="7464574" y="2428852"/>
            <a:ext cx="2130123" cy="3022205"/>
          </a:xfrm>
          <a:prstGeom prst="rect">
            <a:avLst/>
          </a:prstGeom>
        </p:spPr>
      </p:pic>
      <p:pic>
        <p:nvPicPr>
          <p:cNvPr id="5" name="Picture 4">
            <a:hlinkClick r:id="rId2"/>
            <a:extLst>
              <a:ext uri="{FF2B5EF4-FFF2-40B4-BE49-F238E27FC236}">
                <a16:creationId xmlns:a16="http://schemas.microsoft.com/office/drawing/2014/main" id="{7D835515-685E-A84E-8486-72E5BA4542F5}"/>
              </a:ext>
            </a:extLst>
          </p:cNvPr>
          <p:cNvPicPr>
            <a:picLocks noChangeAspect="1"/>
          </p:cNvPicPr>
          <p:nvPr/>
        </p:nvPicPr>
        <p:blipFill>
          <a:blip r:embed="rId5"/>
          <a:stretch>
            <a:fillRect/>
          </a:stretch>
        </p:blipFill>
        <p:spPr>
          <a:xfrm>
            <a:off x="9707191" y="2875930"/>
            <a:ext cx="1525395" cy="2156714"/>
          </a:xfrm>
          <a:prstGeom prst="rect">
            <a:avLst/>
          </a:prstGeom>
        </p:spPr>
      </p:pic>
      <p:sp>
        <p:nvSpPr>
          <p:cNvPr id="6" name="Rectangle 2">
            <a:extLst>
              <a:ext uri="{FF2B5EF4-FFF2-40B4-BE49-F238E27FC236}">
                <a16:creationId xmlns:a16="http://schemas.microsoft.com/office/drawing/2014/main" id="{4FFE04DA-9295-224A-904E-37EC011CA872}"/>
              </a:ext>
            </a:extLst>
          </p:cNvPr>
          <p:cNvSpPr txBox="1">
            <a:spLocks noChangeArrowheads="1"/>
          </p:cNvSpPr>
          <p:nvPr/>
        </p:nvSpPr>
        <p:spPr bwMode="auto">
          <a:xfrm>
            <a:off x="649352" y="358623"/>
            <a:ext cx="10882275" cy="8654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4800" b="0" dirty="0">
                <a:solidFill>
                  <a:schemeClr val="bg1">
                    <a:lumMod val="75000"/>
                  </a:schemeClr>
                </a:solidFill>
                <a:latin typeface="Arial" panose="020B0604020202020204" pitchFamily="34" charset="0"/>
                <a:ea typeface="ＭＳ Ｐゴシック" charset="-128"/>
                <a:cs typeface="Arial" panose="020B0604020202020204" pitchFamily="34" charset="0"/>
              </a:rPr>
              <a:t>Informatik som en fjerde sprogform</a:t>
            </a:r>
          </a:p>
        </p:txBody>
      </p:sp>
      <p:sp>
        <p:nvSpPr>
          <p:cNvPr id="7" name="Rectangle 6">
            <a:extLst>
              <a:ext uri="{FF2B5EF4-FFF2-40B4-BE49-F238E27FC236}">
                <a16:creationId xmlns:a16="http://schemas.microsoft.com/office/drawing/2014/main" id="{4317CAC9-9035-CA4D-92DB-CE7438AA0870}"/>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2" name="Picture 1">
            <a:hlinkClick r:id="rId2"/>
            <a:extLst>
              <a:ext uri="{FF2B5EF4-FFF2-40B4-BE49-F238E27FC236}">
                <a16:creationId xmlns:a16="http://schemas.microsoft.com/office/drawing/2014/main" id="{9A80625E-C6F8-D54B-97D9-F763EA0FF844}"/>
              </a:ext>
            </a:extLst>
          </p:cNvPr>
          <p:cNvPicPr>
            <a:picLocks noChangeAspect="1"/>
          </p:cNvPicPr>
          <p:nvPr/>
        </p:nvPicPr>
        <p:blipFill>
          <a:blip r:embed="rId6"/>
          <a:stretch>
            <a:fillRect/>
          </a:stretch>
        </p:blipFill>
        <p:spPr>
          <a:xfrm>
            <a:off x="960448" y="1380530"/>
            <a:ext cx="3599516" cy="5118847"/>
          </a:xfrm>
          <a:prstGeom prst="rect">
            <a:avLst/>
          </a:prstGeom>
        </p:spPr>
      </p:pic>
    </p:spTree>
    <p:extLst>
      <p:ext uri="{BB962C8B-B14F-4D97-AF65-F5344CB8AC3E}">
        <p14:creationId xmlns:p14="http://schemas.microsoft.com/office/powerpoint/2010/main" val="2887589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1631504" y="188640"/>
            <a:ext cx="8928992" cy="864096"/>
          </a:xfrm>
          <a:prstGeom prst="rect">
            <a:avLst/>
          </a:prstGeom>
          <a:solidFill>
            <a:schemeClr val="bg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2" name="Rectangle 1"/>
          <p:cNvSpPr/>
          <p:nvPr/>
        </p:nvSpPr>
        <p:spPr bwMode="auto">
          <a:xfrm>
            <a:off x="1919536" y="188640"/>
            <a:ext cx="8352928" cy="864096"/>
          </a:xfrm>
          <a:prstGeom prst="rect">
            <a:avLst/>
          </a:prstGeom>
          <a:solidFill>
            <a:schemeClr val="bg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7" name="TextBox 6"/>
          <p:cNvSpPr txBox="1"/>
          <p:nvPr/>
        </p:nvSpPr>
        <p:spPr>
          <a:xfrm>
            <a:off x="7744407" y="4726860"/>
            <a:ext cx="2074607" cy="584775"/>
          </a:xfrm>
          <a:prstGeom prst="rect">
            <a:avLst/>
          </a:prstGeom>
          <a:noFill/>
        </p:spPr>
        <p:txBody>
          <a:bodyPr wrap="none" rtlCol="0">
            <a:spAutoFit/>
          </a:bodyPr>
          <a:lstStyle/>
          <a:p>
            <a:pPr algn="ctr"/>
            <a:r>
              <a:rPr lang="da-DK" sz="3200">
                <a:solidFill>
                  <a:srgbClr val="A50021"/>
                </a:solidFill>
                <a:latin typeface="Arial" panose="020B0604020202020204" pitchFamily="34" charset="0"/>
              </a:rPr>
              <a:t>Matematik</a:t>
            </a:r>
          </a:p>
        </p:txBody>
      </p:sp>
      <p:sp>
        <p:nvSpPr>
          <p:cNvPr id="8" name="TextBox 7"/>
          <p:cNvSpPr txBox="1"/>
          <p:nvPr/>
        </p:nvSpPr>
        <p:spPr>
          <a:xfrm>
            <a:off x="4822707" y="4730880"/>
            <a:ext cx="2165978" cy="584775"/>
          </a:xfrm>
          <a:prstGeom prst="rect">
            <a:avLst/>
          </a:prstGeom>
          <a:noFill/>
        </p:spPr>
        <p:txBody>
          <a:bodyPr wrap="none" rtlCol="0">
            <a:spAutoFit/>
          </a:bodyPr>
          <a:lstStyle/>
          <a:p>
            <a:pPr algn="ctr"/>
            <a:r>
              <a:rPr lang="da-DK" sz="3200" b="1">
                <a:solidFill>
                  <a:srgbClr val="A50021"/>
                </a:solidFill>
                <a:latin typeface="Arial" panose="020B0604020202020204" pitchFamily="34" charset="0"/>
              </a:rPr>
              <a:t>Informatik</a:t>
            </a:r>
          </a:p>
        </p:txBody>
      </p:sp>
      <p:sp>
        <p:nvSpPr>
          <p:cNvPr id="11" name="Rectangle 10"/>
          <p:cNvSpPr/>
          <p:nvPr/>
        </p:nvSpPr>
        <p:spPr bwMode="auto">
          <a:xfrm>
            <a:off x="1919536" y="4592136"/>
            <a:ext cx="8352928" cy="864096"/>
          </a:xfrm>
          <a:prstGeom prst="rect">
            <a:avLst/>
          </a:prstGeom>
          <a:noFill/>
          <a:ln w="9525" cap="flat" cmpd="sng" algn="ctr">
            <a:solidFill>
              <a:srgbClr val="A5002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38" name="TextBox 37"/>
          <p:cNvSpPr txBox="1"/>
          <p:nvPr/>
        </p:nvSpPr>
        <p:spPr>
          <a:xfrm>
            <a:off x="1904355" y="568251"/>
            <a:ext cx="8519818" cy="1754326"/>
          </a:xfrm>
          <a:prstGeom prst="rect">
            <a:avLst/>
          </a:prstGeom>
          <a:noFill/>
        </p:spPr>
        <p:txBody>
          <a:bodyPr wrap="square" rtlCol="0">
            <a:spAutoFit/>
          </a:bodyPr>
          <a:lstStyle/>
          <a:p>
            <a:pPr algn="ctr"/>
            <a:r>
              <a:rPr lang="en-GB" sz="4400" b="1" dirty="0">
                <a:solidFill>
                  <a:srgbClr val="002060"/>
                </a:solidFill>
                <a:latin typeface="Arial" panose="020B0604020202020204" pitchFamily="34" charset="0"/>
                <a:ea typeface="Arial" charset="0"/>
                <a:cs typeface="Arial" panose="020B0604020202020204" pitchFamily="34" charset="0"/>
              </a:rPr>
              <a:t>Vision/strategi</a:t>
            </a:r>
          </a:p>
          <a:p>
            <a:pPr algn="ctr"/>
            <a:r>
              <a:rPr lang="en-GB" sz="3200" dirty="0" err="1">
                <a:solidFill>
                  <a:srgbClr val="A50021"/>
                </a:solidFill>
                <a:latin typeface="Arial" panose="020B0604020202020204" pitchFamily="34" charset="0"/>
              </a:rPr>
              <a:t>Informatik</a:t>
            </a:r>
            <a:r>
              <a:rPr lang="en-GB" sz="3200" dirty="0">
                <a:solidFill>
                  <a:srgbClr val="A50021"/>
                </a:solidFill>
                <a:latin typeface="Arial" panose="020B0604020202020204" pitchFamily="34" charset="0"/>
              </a:rPr>
              <a:t> – et </a:t>
            </a:r>
            <a:r>
              <a:rPr lang="en-GB" sz="3200" dirty="0" err="1">
                <a:solidFill>
                  <a:srgbClr val="A50021"/>
                </a:solidFill>
                <a:latin typeface="Arial" panose="020B0604020202020204" pitchFamily="34" charset="0"/>
              </a:rPr>
              <a:t>alment</a:t>
            </a:r>
            <a:r>
              <a:rPr lang="en-GB" sz="3200" dirty="0">
                <a:solidFill>
                  <a:srgbClr val="A50021"/>
                </a:solidFill>
                <a:latin typeface="Arial" panose="020B0604020202020204" pitchFamily="34" charset="0"/>
              </a:rPr>
              <a:t> </a:t>
            </a:r>
            <a:r>
              <a:rPr lang="en-GB" sz="3200" dirty="0" err="1">
                <a:solidFill>
                  <a:srgbClr val="A50021"/>
                </a:solidFill>
                <a:latin typeface="Arial" panose="020B0604020202020204" pitchFamily="34" charset="0"/>
              </a:rPr>
              <a:t>dannelsesfag</a:t>
            </a:r>
            <a:endParaRPr lang="en-GB" sz="3200" dirty="0">
              <a:solidFill>
                <a:srgbClr val="A50021"/>
              </a:solidFill>
              <a:latin typeface="Arial" panose="020B0604020202020204" pitchFamily="34" charset="0"/>
            </a:endParaRPr>
          </a:p>
          <a:p>
            <a:pPr algn="ctr"/>
            <a:r>
              <a:rPr lang="en-GB" sz="3200" dirty="0" err="1">
                <a:solidFill>
                  <a:srgbClr val="A50021"/>
                </a:solidFill>
                <a:latin typeface="Arial" panose="020B0604020202020204" pitchFamily="34" charset="0"/>
              </a:rPr>
              <a:t>og</a:t>
            </a:r>
            <a:r>
              <a:rPr lang="en-GB" sz="3200" dirty="0">
                <a:solidFill>
                  <a:srgbClr val="A50021"/>
                </a:solidFill>
                <a:latin typeface="Arial" panose="020B0604020202020204" pitchFamily="34" charset="0"/>
              </a:rPr>
              <a:t> </a:t>
            </a:r>
            <a:r>
              <a:rPr lang="en-GB" sz="3200" dirty="0" err="1">
                <a:solidFill>
                  <a:srgbClr val="A50021"/>
                </a:solidFill>
                <a:latin typeface="Arial" panose="020B0604020202020204" pitchFamily="34" charset="0"/>
              </a:rPr>
              <a:t>en</a:t>
            </a:r>
            <a:r>
              <a:rPr lang="en-GB" sz="3200" dirty="0">
                <a:solidFill>
                  <a:srgbClr val="A50021"/>
                </a:solidFill>
                <a:latin typeface="Arial" panose="020B0604020202020204" pitchFamily="34" charset="0"/>
              </a:rPr>
              <a:t> fundamental </a:t>
            </a:r>
            <a:r>
              <a:rPr lang="en-GB" sz="3200" dirty="0" err="1">
                <a:solidFill>
                  <a:srgbClr val="A50021"/>
                </a:solidFill>
                <a:latin typeface="Arial" panose="020B0604020202020204" pitchFamily="34" charset="0"/>
              </a:rPr>
              <a:t>kompetence</a:t>
            </a:r>
            <a:r>
              <a:rPr lang="en-GB" sz="3200" dirty="0">
                <a:solidFill>
                  <a:srgbClr val="A50021"/>
                </a:solidFill>
                <a:latin typeface="Arial" panose="020B0604020202020204" pitchFamily="34" charset="0"/>
              </a:rPr>
              <a:t> for alle</a:t>
            </a:r>
          </a:p>
        </p:txBody>
      </p:sp>
      <p:sp>
        <p:nvSpPr>
          <p:cNvPr id="39" name="TextBox 38"/>
          <p:cNvSpPr txBox="1"/>
          <p:nvPr/>
        </p:nvSpPr>
        <p:spPr>
          <a:xfrm>
            <a:off x="1919536" y="5744264"/>
            <a:ext cx="8352928" cy="738664"/>
          </a:xfrm>
          <a:prstGeom prst="rect">
            <a:avLst/>
          </a:prstGeom>
          <a:noFill/>
          <a:ln w="57150" cmpd="thinThick">
            <a:solidFill>
              <a:srgbClr val="A50021"/>
            </a:solidFill>
          </a:ln>
        </p:spPr>
        <p:txBody>
          <a:bodyPr wrap="square" rtlCol="0">
            <a:spAutoFit/>
          </a:bodyPr>
          <a:lstStyle/>
          <a:p>
            <a:pPr algn="ctr"/>
            <a:r>
              <a:rPr lang="da-DK" dirty="0">
                <a:solidFill>
                  <a:srgbClr val="000066"/>
                </a:solidFill>
                <a:latin typeface="Arial" panose="020B0604020202020204" pitchFamily="34" charset="0"/>
                <a:cs typeface="Arial" panose="020B0604020202020204" pitchFamily="34" charset="0"/>
              </a:rPr>
              <a:t>Matematik er (primært) naturvidenskabernes sprog</a:t>
            </a:r>
            <a:endParaRPr lang="da-DK" sz="2400" dirty="0">
              <a:solidFill>
                <a:srgbClr val="000066"/>
              </a:solidFill>
              <a:latin typeface="Arial" panose="020B0604020202020204" pitchFamily="34" charset="0"/>
              <a:cs typeface="Arial" panose="020B0604020202020204" pitchFamily="34" charset="0"/>
            </a:endParaRPr>
          </a:p>
          <a:p>
            <a:pPr algn="ctr"/>
            <a:r>
              <a:rPr lang="da-DK" sz="2400" b="1" dirty="0">
                <a:solidFill>
                  <a:srgbClr val="000066"/>
                </a:solidFill>
                <a:latin typeface="Arial" panose="020B0604020202020204" pitchFamily="34" charset="0"/>
                <a:cs typeface="Arial" panose="020B0604020202020204" pitchFamily="34" charset="0"/>
              </a:rPr>
              <a:t>Informatik er et sprog for alle fag og discipliner</a:t>
            </a:r>
          </a:p>
        </p:txBody>
      </p:sp>
      <p:sp>
        <p:nvSpPr>
          <p:cNvPr id="6" name="TextBox 5"/>
          <p:cNvSpPr txBox="1"/>
          <p:nvPr/>
        </p:nvSpPr>
        <p:spPr>
          <a:xfrm>
            <a:off x="1919536" y="2791936"/>
            <a:ext cx="8352928" cy="1569660"/>
          </a:xfrm>
          <a:prstGeom prst="rect">
            <a:avLst/>
          </a:prstGeom>
          <a:noFill/>
        </p:spPr>
        <p:txBody>
          <a:bodyPr wrap="square" rtlCol="0">
            <a:spAutoFit/>
          </a:bodyPr>
          <a:lstStyle/>
          <a:p>
            <a:pPr algn="ctr"/>
            <a:r>
              <a:rPr lang="da-DK" sz="9600" dirty="0">
                <a:solidFill>
                  <a:srgbClr val="C00000"/>
                </a:solidFill>
                <a:latin typeface="Arial" panose="020B0604020202020204" pitchFamily="34" charset="0"/>
                <a:cs typeface="Arial" panose="020B0604020202020204" pitchFamily="34" charset="0"/>
              </a:rPr>
              <a:t>Informatik</a:t>
            </a:r>
          </a:p>
        </p:txBody>
      </p:sp>
      <p:grpSp>
        <p:nvGrpSpPr>
          <p:cNvPr id="5" name="Group 4"/>
          <p:cNvGrpSpPr/>
          <p:nvPr/>
        </p:nvGrpSpPr>
        <p:grpSpPr>
          <a:xfrm>
            <a:off x="1919536" y="2535842"/>
            <a:ext cx="8352928" cy="2056294"/>
            <a:chOff x="395536" y="2668850"/>
            <a:chExt cx="8352928" cy="2056294"/>
          </a:xfrm>
        </p:grpSpPr>
        <p:sp>
          <p:nvSpPr>
            <p:cNvPr id="32" name="Rectangle 31"/>
            <p:cNvSpPr/>
            <p:nvPr/>
          </p:nvSpPr>
          <p:spPr bwMode="auto">
            <a:xfrm>
              <a:off x="395536" y="2708920"/>
              <a:ext cx="8352928" cy="2016224"/>
            </a:xfrm>
            <a:prstGeom prst="rect">
              <a:avLst/>
            </a:prstGeom>
            <a:solidFill>
              <a:schemeClr val="bg1">
                <a:alpha val="75000"/>
              </a:schemeClr>
            </a:solidFill>
            <a:ln w="9525" cap="flat" cmpd="sng" algn="ctr">
              <a:solidFill>
                <a:srgbClr val="A5002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GB" sz="2000" dirty="0">
                <a:solidFill>
                  <a:srgbClr val="A50021"/>
                </a:solidFill>
                <a:latin typeface="Arial" panose="020B0604020202020204" pitchFamily="34" charset="0"/>
                <a:cs typeface="Arial" panose="020B0604020202020204" pitchFamily="34" charset="0"/>
              </a:endParaRPr>
            </a:p>
          </p:txBody>
        </p:sp>
        <p:grpSp>
          <p:nvGrpSpPr>
            <p:cNvPr id="3" name="Group 2"/>
            <p:cNvGrpSpPr/>
            <p:nvPr/>
          </p:nvGrpSpPr>
          <p:grpSpPr>
            <a:xfrm>
              <a:off x="547567" y="2668850"/>
              <a:ext cx="7835614" cy="1953508"/>
              <a:chOff x="547567" y="2668850"/>
              <a:chExt cx="7835614" cy="1953508"/>
            </a:xfrm>
          </p:grpSpPr>
          <p:sp>
            <p:nvSpPr>
              <p:cNvPr id="30" name="TextBox 29"/>
              <p:cNvSpPr txBox="1"/>
              <p:nvPr/>
            </p:nvSpPr>
            <p:spPr>
              <a:xfrm>
                <a:off x="4829702" y="4253026"/>
                <a:ext cx="1043877"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Kinesisk</a:t>
                </a:r>
              </a:p>
            </p:txBody>
          </p:sp>
          <p:grpSp>
            <p:nvGrpSpPr>
              <p:cNvPr id="21" name="Group 20"/>
              <p:cNvGrpSpPr/>
              <p:nvPr/>
            </p:nvGrpSpPr>
            <p:grpSpPr>
              <a:xfrm>
                <a:off x="547567" y="2668850"/>
                <a:ext cx="7835614" cy="1953508"/>
                <a:chOff x="691583" y="2668850"/>
                <a:chExt cx="7835614" cy="1953508"/>
              </a:xfrm>
            </p:grpSpPr>
            <p:sp>
              <p:nvSpPr>
                <p:cNvPr id="4" name="TextBox 3"/>
                <p:cNvSpPr txBox="1"/>
                <p:nvPr/>
              </p:nvSpPr>
              <p:spPr>
                <a:xfrm>
                  <a:off x="691583" y="4149080"/>
                  <a:ext cx="966932"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Historie</a:t>
                  </a:r>
                </a:p>
              </p:txBody>
            </p:sp>
            <p:sp>
              <p:nvSpPr>
                <p:cNvPr id="13" name="TextBox 12"/>
                <p:cNvSpPr txBox="1"/>
                <p:nvPr/>
              </p:nvSpPr>
              <p:spPr>
                <a:xfrm>
                  <a:off x="1803392" y="4077072"/>
                  <a:ext cx="723275"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Fysik</a:t>
                  </a:r>
                </a:p>
              </p:txBody>
            </p:sp>
            <p:sp>
              <p:nvSpPr>
                <p:cNvPr id="14" name="TextBox 13"/>
                <p:cNvSpPr txBox="1"/>
                <p:nvPr/>
              </p:nvSpPr>
              <p:spPr>
                <a:xfrm>
                  <a:off x="5995632" y="3933056"/>
                  <a:ext cx="710451"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Kemi</a:t>
                  </a:r>
                </a:p>
              </p:txBody>
            </p:sp>
            <p:sp>
              <p:nvSpPr>
                <p:cNvPr id="15" name="TextBox 14"/>
                <p:cNvSpPr txBox="1"/>
                <p:nvPr/>
              </p:nvSpPr>
              <p:spPr>
                <a:xfrm>
                  <a:off x="2251764" y="3284984"/>
                  <a:ext cx="2262159"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Samfundsvidenskab</a:t>
                  </a:r>
                </a:p>
              </p:txBody>
            </p:sp>
            <p:sp>
              <p:nvSpPr>
                <p:cNvPr id="16" name="TextBox 15"/>
                <p:cNvSpPr txBox="1"/>
                <p:nvPr/>
              </p:nvSpPr>
              <p:spPr>
                <a:xfrm>
                  <a:off x="2751217" y="4181018"/>
                  <a:ext cx="1890262"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Oldtidskundskab</a:t>
                  </a:r>
                </a:p>
              </p:txBody>
            </p:sp>
            <p:sp>
              <p:nvSpPr>
                <p:cNvPr id="17" name="TextBox 16"/>
                <p:cNvSpPr txBox="1"/>
                <p:nvPr/>
              </p:nvSpPr>
              <p:spPr>
                <a:xfrm>
                  <a:off x="2856386" y="2884874"/>
                  <a:ext cx="787395"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Musik</a:t>
                  </a:r>
                </a:p>
              </p:txBody>
            </p:sp>
            <p:sp>
              <p:nvSpPr>
                <p:cNvPr id="18" name="TextBox 17"/>
                <p:cNvSpPr txBox="1"/>
                <p:nvPr/>
              </p:nvSpPr>
              <p:spPr>
                <a:xfrm>
                  <a:off x="4887398" y="3775682"/>
                  <a:ext cx="877163"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Biologi</a:t>
                  </a:r>
                </a:p>
              </p:txBody>
            </p:sp>
            <p:sp>
              <p:nvSpPr>
                <p:cNvPr id="19" name="TextBox 18"/>
                <p:cNvSpPr txBox="1"/>
                <p:nvPr/>
              </p:nvSpPr>
              <p:spPr>
                <a:xfrm>
                  <a:off x="908516" y="3645024"/>
                  <a:ext cx="979756"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Geologi</a:t>
                  </a:r>
                </a:p>
              </p:txBody>
            </p:sp>
            <p:sp>
              <p:nvSpPr>
                <p:cNvPr id="20" name="TextBox 19"/>
                <p:cNvSpPr txBox="1"/>
                <p:nvPr/>
              </p:nvSpPr>
              <p:spPr>
                <a:xfrm>
                  <a:off x="4735703" y="2852936"/>
                  <a:ext cx="1300356"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Billedkunst</a:t>
                  </a:r>
                </a:p>
              </p:txBody>
            </p:sp>
            <p:sp>
              <p:nvSpPr>
                <p:cNvPr id="23" name="TextBox 22"/>
                <p:cNvSpPr txBox="1"/>
                <p:nvPr/>
              </p:nvSpPr>
              <p:spPr>
                <a:xfrm>
                  <a:off x="4893914" y="3316922"/>
                  <a:ext cx="1005404"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Engelsk</a:t>
                  </a:r>
                </a:p>
              </p:txBody>
            </p:sp>
            <p:sp>
              <p:nvSpPr>
                <p:cNvPr id="24" name="TextBox 23"/>
                <p:cNvSpPr txBox="1"/>
                <p:nvPr/>
              </p:nvSpPr>
              <p:spPr>
                <a:xfrm>
                  <a:off x="7283756" y="3775682"/>
                  <a:ext cx="1031051"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Literatur</a:t>
                  </a:r>
                </a:p>
              </p:txBody>
            </p:sp>
            <p:sp>
              <p:nvSpPr>
                <p:cNvPr id="25" name="TextBox 24"/>
                <p:cNvSpPr txBox="1"/>
                <p:nvPr/>
              </p:nvSpPr>
              <p:spPr>
                <a:xfrm>
                  <a:off x="2251841" y="3717032"/>
                  <a:ext cx="1197764"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Marketing</a:t>
                  </a:r>
                </a:p>
              </p:txBody>
            </p:sp>
            <p:sp>
              <p:nvSpPr>
                <p:cNvPr id="26" name="TextBox 25"/>
                <p:cNvSpPr txBox="1"/>
                <p:nvPr/>
              </p:nvSpPr>
              <p:spPr>
                <a:xfrm>
                  <a:off x="6982181" y="4253026"/>
                  <a:ext cx="1441420"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Bioteknologi</a:t>
                  </a:r>
                </a:p>
              </p:txBody>
            </p:sp>
            <p:sp>
              <p:nvSpPr>
                <p:cNvPr id="27" name="TextBox 26"/>
                <p:cNvSpPr txBox="1"/>
                <p:nvPr/>
              </p:nvSpPr>
              <p:spPr>
                <a:xfrm>
                  <a:off x="6318881" y="3388930"/>
                  <a:ext cx="1172117"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Psykologi</a:t>
                  </a:r>
                </a:p>
              </p:txBody>
            </p:sp>
            <p:sp>
              <p:nvSpPr>
                <p:cNvPr id="28" name="TextBox 27"/>
                <p:cNvSpPr txBox="1"/>
                <p:nvPr/>
              </p:nvSpPr>
              <p:spPr>
                <a:xfrm>
                  <a:off x="1942222" y="2780928"/>
                  <a:ext cx="659219"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Tysk</a:t>
                  </a:r>
                </a:p>
              </p:txBody>
            </p:sp>
            <p:sp>
              <p:nvSpPr>
                <p:cNvPr id="29" name="TextBox 28"/>
                <p:cNvSpPr txBox="1"/>
                <p:nvPr/>
              </p:nvSpPr>
              <p:spPr>
                <a:xfrm>
                  <a:off x="3957535" y="2668850"/>
                  <a:ext cx="377026" cy="369332"/>
                </a:xfrm>
                <a:prstGeom prst="rect">
                  <a:avLst/>
                </a:prstGeom>
                <a:noFill/>
              </p:spPr>
              <p:txBody>
                <a:bodyPr wrap="none" rtlCol="0">
                  <a:spAutoFit/>
                </a:bodyPr>
                <a:lstStyle/>
                <a:p>
                  <a:r>
                    <a:rPr lang="da-DK" dirty="0">
                      <a:solidFill>
                        <a:srgbClr val="000066"/>
                      </a:solidFill>
                      <a:latin typeface="Arial" panose="020B0604020202020204" pitchFamily="34" charset="0"/>
                      <a:cs typeface="Arial" panose="020B0604020202020204" pitchFamily="34" charset="0"/>
                    </a:rPr>
                    <a:t>...</a:t>
                  </a:r>
                </a:p>
              </p:txBody>
            </p:sp>
            <p:sp>
              <p:nvSpPr>
                <p:cNvPr id="31" name="TextBox 30"/>
                <p:cNvSpPr txBox="1"/>
                <p:nvPr/>
              </p:nvSpPr>
              <p:spPr>
                <a:xfrm>
                  <a:off x="726065" y="2846609"/>
                  <a:ext cx="915636"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Filosofi</a:t>
                  </a:r>
                </a:p>
              </p:txBody>
            </p:sp>
            <p:sp>
              <p:nvSpPr>
                <p:cNvPr id="33" name="TextBox 32"/>
                <p:cNvSpPr txBox="1"/>
                <p:nvPr/>
              </p:nvSpPr>
              <p:spPr>
                <a:xfrm>
                  <a:off x="3696092" y="3780908"/>
                  <a:ext cx="954108"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Spansk</a:t>
                  </a:r>
                </a:p>
              </p:txBody>
            </p:sp>
            <p:sp>
              <p:nvSpPr>
                <p:cNvPr id="34" name="TextBox 33"/>
                <p:cNvSpPr txBox="1"/>
                <p:nvPr/>
              </p:nvSpPr>
              <p:spPr>
                <a:xfrm>
                  <a:off x="6296120" y="2924944"/>
                  <a:ext cx="902811"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Design</a:t>
                  </a:r>
                </a:p>
              </p:txBody>
            </p:sp>
            <p:sp>
              <p:nvSpPr>
                <p:cNvPr id="35" name="TextBox 34"/>
                <p:cNvSpPr txBox="1"/>
                <p:nvPr/>
              </p:nvSpPr>
              <p:spPr>
                <a:xfrm>
                  <a:off x="7457672" y="2996952"/>
                  <a:ext cx="1069525"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Geografi</a:t>
                  </a:r>
                </a:p>
              </p:txBody>
            </p:sp>
            <p:sp>
              <p:nvSpPr>
                <p:cNvPr id="40" name="TextBox 39"/>
                <p:cNvSpPr txBox="1"/>
                <p:nvPr/>
              </p:nvSpPr>
              <p:spPr>
                <a:xfrm>
                  <a:off x="1241883" y="3212976"/>
                  <a:ext cx="1107997"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Økonomi</a:t>
                  </a:r>
                </a:p>
              </p:txBody>
            </p:sp>
          </p:grpSp>
        </p:grpSp>
      </p:grpSp>
      <p:sp>
        <p:nvSpPr>
          <p:cNvPr id="36" name="TextBox 35">
            <a:extLst>
              <a:ext uri="{FF2B5EF4-FFF2-40B4-BE49-F238E27FC236}">
                <a16:creationId xmlns:a16="http://schemas.microsoft.com/office/drawing/2014/main" id="{59EB7955-A317-4C4F-AF44-283DD11111DC}"/>
              </a:ext>
            </a:extLst>
          </p:cNvPr>
          <p:cNvSpPr txBox="1"/>
          <p:nvPr/>
        </p:nvSpPr>
        <p:spPr>
          <a:xfrm>
            <a:off x="2620321" y="4730879"/>
            <a:ext cx="1277914" cy="584775"/>
          </a:xfrm>
          <a:prstGeom prst="rect">
            <a:avLst/>
          </a:prstGeom>
          <a:noFill/>
        </p:spPr>
        <p:txBody>
          <a:bodyPr wrap="none" rtlCol="0">
            <a:spAutoFit/>
          </a:bodyPr>
          <a:lstStyle/>
          <a:p>
            <a:pPr algn="ctr"/>
            <a:r>
              <a:rPr lang="en-GB" sz="3200" dirty="0">
                <a:solidFill>
                  <a:srgbClr val="A50021"/>
                </a:solidFill>
                <a:latin typeface="Arial" panose="020B0604020202020204" pitchFamily="34" charset="0"/>
              </a:rPr>
              <a:t>Sprog</a:t>
            </a:r>
          </a:p>
        </p:txBody>
      </p:sp>
    </p:spTree>
    <p:extLst>
      <p:ext uri="{BB962C8B-B14F-4D97-AF65-F5344CB8AC3E}">
        <p14:creationId xmlns:p14="http://schemas.microsoft.com/office/powerpoint/2010/main" val="24412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50A72-0667-DA4B-8E93-6EC4D97F34A1}"/>
              </a:ext>
            </a:extLst>
          </p:cNvPr>
          <p:cNvPicPr>
            <a:picLocks noChangeAspect="1"/>
          </p:cNvPicPr>
          <p:nvPr/>
        </p:nvPicPr>
        <p:blipFill>
          <a:blip r:embed="rId3"/>
          <a:stretch>
            <a:fillRect/>
          </a:stretch>
        </p:blipFill>
        <p:spPr>
          <a:xfrm>
            <a:off x="920004" y="1259726"/>
            <a:ext cx="3200400" cy="762000"/>
          </a:xfrm>
          <a:prstGeom prst="rect">
            <a:avLst/>
          </a:prstGeom>
        </p:spPr>
      </p:pic>
      <p:pic>
        <p:nvPicPr>
          <p:cNvPr id="6" name="Picture 5">
            <a:extLst>
              <a:ext uri="{FF2B5EF4-FFF2-40B4-BE49-F238E27FC236}">
                <a16:creationId xmlns:a16="http://schemas.microsoft.com/office/drawing/2014/main" id="{A97F56D8-84C1-9B4B-8556-458610446A21}"/>
              </a:ext>
            </a:extLst>
          </p:cNvPr>
          <p:cNvPicPr>
            <a:picLocks noChangeAspect="1"/>
          </p:cNvPicPr>
          <p:nvPr/>
        </p:nvPicPr>
        <p:blipFill>
          <a:blip r:embed="rId4"/>
          <a:stretch>
            <a:fillRect/>
          </a:stretch>
        </p:blipFill>
        <p:spPr>
          <a:xfrm>
            <a:off x="920004" y="2860087"/>
            <a:ext cx="3032777" cy="2095794"/>
          </a:xfrm>
          <a:prstGeom prst="rect">
            <a:avLst/>
          </a:prstGeom>
        </p:spPr>
      </p:pic>
      <p:sp>
        <p:nvSpPr>
          <p:cNvPr id="7" name="TextBox 6">
            <a:extLst>
              <a:ext uri="{FF2B5EF4-FFF2-40B4-BE49-F238E27FC236}">
                <a16:creationId xmlns:a16="http://schemas.microsoft.com/office/drawing/2014/main" id="{E6E7C3F4-2072-6546-92F6-F60836D7BBFA}"/>
              </a:ext>
            </a:extLst>
          </p:cNvPr>
          <p:cNvSpPr txBox="1"/>
          <p:nvPr/>
        </p:nvSpPr>
        <p:spPr>
          <a:xfrm>
            <a:off x="890898" y="2083139"/>
            <a:ext cx="2488182" cy="646331"/>
          </a:xfrm>
          <a:prstGeom prst="rect">
            <a:avLst/>
          </a:prstGeom>
          <a:noFill/>
        </p:spPr>
        <p:txBody>
          <a:bodyPr wrap="none" rtlCol="0">
            <a:spAutoFit/>
          </a:bodyPr>
          <a:lstStyle/>
          <a:p>
            <a:r>
              <a:rPr lang="da-DK" sz="1200" dirty="0">
                <a:latin typeface="Arial" panose="020B0604020202020204" pitchFamily="34" charset="0"/>
                <a:cs typeface="Arial" panose="020B0604020202020204" pitchFamily="34" charset="0"/>
              </a:rPr>
              <a:t>Tidsskriftet MONA</a:t>
            </a:r>
          </a:p>
          <a:p>
            <a:r>
              <a:rPr lang="da-DK" sz="1200" dirty="0">
                <a:latin typeface="Arial" panose="020B0604020202020204" pitchFamily="34" charset="0"/>
                <a:cs typeface="Arial" panose="020B0604020202020204" pitchFamily="34" charset="0"/>
              </a:rPr>
              <a:t>(Matematik- og Naturfagsdidaktik)</a:t>
            </a:r>
          </a:p>
          <a:p>
            <a:r>
              <a:rPr lang="da-DK" sz="1200" dirty="0">
                <a:latin typeface="Arial" panose="020B0604020202020204" pitchFamily="34" charset="0"/>
                <a:cs typeface="Arial" panose="020B0604020202020204" pitchFamily="34" charset="0"/>
              </a:rPr>
              <a:t>September 2019, </a:t>
            </a:r>
            <a:r>
              <a:rPr lang="da-DK" sz="1200" dirty="0" err="1">
                <a:latin typeface="Arial" panose="020B0604020202020204" pitchFamily="34" charset="0"/>
                <a:cs typeface="Arial" panose="020B0604020202020204" pitchFamily="34" charset="0"/>
              </a:rPr>
              <a:t>pp</a:t>
            </a:r>
            <a:r>
              <a:rPr lang="da-DK" sz="1200" dirty="0">
                <a:latin typeface="Arial" panose="020B0604020202020204" pitchFamily="34" charset="0"/>
                <a:cs typeface="Arial" panose="020B0604020202020204" pitchFamily="34" charset="0"/>
              </a:rPr>
              <a:t>. 69-79.</a:t>
            </a:r>
          </a:p>
        </p:txBody>
      </p:sp>
      <p:pic>
        <p:nvPicPr>
          <p:cNvPr id="8" name="Picture 7">
            <a:extLst>
              <a:ext uri="{FF2B5EF4-FFF2-40B4-BE49-F238E27FC236}">
                <a16:creationId xmlns:a16="http://schemas.microsoft.com/office/drawing/2014/main" id="{73E1AFCD-193B-4D44-B111-FF95159C031F}"/>
              </a:ext>
            </a:extLst>
          </p:cNvPr>
          <p:cNvPicPr>
            <a:picLocks noChangeAspect="1"/>
          </p:cNvPicPr>
          <p:nvPr/>
        </p:nvPicPr>
        <p:blipFill>
          <a:blip r:embed="rId5"/>
          <a:stretch>
            <a:fillRect/>
          </a:stretch>
        </p:blipFill>
        <p:spPr>
          <a:xfrm>
            <a:off x="4318160" y="438760"/>
            <a:ext cx="4587080" cy="2889101"/>
          </a:xfrm>
          <a:prstGeom prst="rect">
            <a:avLst/>
          </a:prstGeom>
        </p:spPr>
      </p:pic>
      <p:pic>
        <p:nvPicPr>
          <p:cNvPr id="9" name="Picture 8">
            <a:extLst>
              <a:ext uri="{FF2B5EF4-FFF2-40B4-BE49-F238E27FC236}">
                <a16:creationId xmlns:a16="http://schemas.microsoft.com/office/drawing/2014/main" id="{4A7D9BC5-8848-E244-99F5-19D1B0A21A9F}"/>
              </a:ext>
            </a:extLst>
          </p:cNvPr>
          <p:cNvPicPr>
            <a:picLocks noChangeAspect="1"/>
          </p:cNvPicPr>
          <p:nvPr/>
        </p:nvPicPr>
        <p:blipFill>
          <a:blip r:embed="rId6"/>
          <a:stretch>
            <a:fillRect/>
          </a:stretch>
        </p:blipFill>
        <p:spPr>
          <a:xfrm>
            <a:off x="4318160" y="3595140"/>
            <a:ext cx="4587080" cy="2982717"/>
          </a:xfrm>
          <a:prstGeom prst="rect">
            <a:avLst/>
          </a:prstGeom>
        </p:spPr>
      </p:pic>
      <p:pic>
        <p:nvPicPr>
          <p:cNvPr id="11" name="Picture 10">
            <a:extLst>
              <a:ext uri="{FF2B5EF4-FFF2-40B4-BE49-F238E27FC236}">
                <a16:creationId xmlns:a16="http://schemas.microsoft.com/office/drawing/2014/main" id="{A468A5A8-588F-8C4E-A8C2-8F2D8F195268}"/>
              </a:ext>
            </a:extLst>
          </p:cNvPr>
          <p:cNvPicPr>
            <a:picLocks noChangeAspect="1"/>
          </p:cNvPicPr>
          <p:nvPr/>
        </p:nvPicPr>
        <p:blipFill>
          <a:blip r:embed="rId7"/>
          <a:stretch>
            <a:fillRect/>
          </a:stretch>
        </p:blipFill>
        <p:spPr>
          <a:xfrm rot="5400000">
            <a:off x="8230076" y="2369542"/>
            <a:ext cx="4587080" cy="2873296"/>
          </a:xfrm>
          <a:prstGeom prst="rect">
            <a:avLst/>
          </a:prstGeom>
        </p:spPr>
      </p:pic>
      <p:sp>
        <p:nvSpPr>
          <p:cNvPr id="13" name="Rectangle 12">
            <a:hlinkClick r:id="rId8"/>
            <a:extLst>
              <a:ext uri="{FF2B5EF4-FFF2-40B4-BE49-F238E27FC236}">
                <a16:creationId xmlns:a16="http://schemas.microsoft.com/office/drawing/2014/main" id="{DDE70452-A11C-064D-9561-01C8EB803A6D}"/>
              </a:ext>
            </a:extLst>
          </p:cNvPr>
          <p:cNvSpPr/>
          <p:nvPr/>
        </p:nvSpPr>
        <p:spPr>
          <a:xfrm>
            <a:off x="71919" y="147581"/>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TextBox 14">
            <a:extLst>
              <a:ext uri="{FF2B5EF4-FFF2-40B4-BE49-F238E27FC236}">
                <a16:creationId xmlns:a16="http://schemas.microsoft.com/office/drawing/2014/main" id="{F6E5BB96-AAD4-0547-8422-9051A6A6872E}"/>
              </a:ext>
            </a:extLst>
          </p:cNvPr>
          <p:cNvSpPr txBox="1"/>
          <p:nvPr/>
        </p:nvSpPr>
        <p:spPr>
          <a:xfrm>
            <a:off x="920004" y="5072430"/>
            <a:ext cx="3229506" cy="1015663"/>
          </a:xfrm>
          <a:prstGeom prst="rect">
            <a:avLst/>
          </a:prstGeom>
          <a:noFill/>
          <a:ln>
            <a:solidFill>
              <a:schemeClr val="accent1">
                <a:shade val="50000"/>
              </a:schemeClr>
            </a:solidFill>
          </a:ln>
        </p:spPr>
        <p:txBody>
          <a:bodyPr wrap="square" rtlCol="0">
            <a:spAutoFit/>
          </a:bodyPr>
          <a:lstStyle/>
          <a:p>
            <a:pPr algn="ctr"/>
            <a:r>
              <a:rPr lang="da-DK" sz="1200" dirty="0">
                <a:latin typeface="Arial" panose="020B0604020202020204" pitchFamily="34" charset="0"/>
                <a:cs typeface="Arial" panose="020B0604020202020204" pitchFamily="34" charset="0"/>
              </a:rPr>
              <a:t>Programmering af en simulering</a:t>
            </a:r>
          </a:p>
          <a:p>
            <a:pPr algn="ctr"/>
            <a:r>
              <a:rPr lang="da-DK" sz="1200" dirty="0">
                <a:latin typeface="Arial" panose="020B0604020202020204" pitchFamily="34" charset="0"/>
                <a:cs typeface="Arial" panose="020B0604020202020204" pitchFamily="34" charset="0"/>
              </a:rPr>
              <a:t>af fotosyntese (i Scratch).</a:t>
            </a:r>
          </a:p>
          <a:p>
            <a:pPr algn="ctr"/>
            <a:endParaRPr lang="da-DK" sz="1200" dirty="0">
              <a:latin typeface="Arial" panose="020B0604020202020204" pitchFamily="34" charset="0"/>
              <a:cs typeface="Arial" panose="020B0604020202020204" pitchFamily="34" charset="0"/>
            </a:endParaRPr>
          </a:p>
          <a:p>
            <a:pPr algn="ctr"/>
            <a:r>
              <a:rPr lang="da-DK" sz="1200" dirty="0">
                <a:latin typeface="Arial" panose="020B0604020202020204" pitchFamily="34" charset="0"/>
                <a:cs typeface="Arial" panose="020B0604020202020204" pitchFamily="34" charset="0"/>
              </a:rPr>
              <a:t>Lavet individuelt af 36 elever på 7. årgang</a:t>
            </a:r>
          </a:p>
          <a:p>
            <a:pPr algn="ctr"/>
            <a:r>
              <a:rPr lang="da-DK" sz="1200" dirty="0">
                <a:latin typeface="Arial" panose="020B0604020202020204" pitchFamily="34" charset="0"/>
                <a:cs typeface="Arial" panose="020B0604020202020204" pitchFamily="34" charset="0"/>
              </a:rPr>
              <a:t>med elever i 3. klasse som målgruppe.</a:t>
            </a:r>
          </a:p>
        </p:txBody>
      </p:sp>
      <p:sp>
        <p:nvSpPr>
          <p:cNvPr id="16" name="TextBox 15">
            <a:extLst>
              <a:ext uri="{FF2B5EF4-FFF2-40B4-BE49-F238E27FC236}">
                <a16:creationId xmlns:a16="http://schemas.microsoft.com/office/drawing/2014/main" id="{17287D7C-CAA7-3242-B34E-84E18081639D}"/>
              </a:ext>
            </a:extLst>
          </p:cNvPr>
          <p:cNvSpPr txBox="1"/>
          <p:nvPr/>
        </p:nvSpPr>
        <p:spPr>
          <a:xfrm>
            <a:off x="791759" y="438065"/>
            <a:ext cx="2098651" cy="584775"/>
          </a:xfrm>
          <a:prstGeom prst="rect">
            <a:avLst/>
          </a:prstGeom>
          <a:noFill/>
        </p:spPr>
        <p:txBody>
          <a:bodyPr wrap="none" rtlCol="0">
            <a:spAutoFit/>
          </a:bodyPr>
          <a:lstStyle/>
          <a:p>
            <a:r>
              <a:rPr lang="da-DK" sz="3200" b="1" dirty="0">
                <a:latin typeface="Arial" panose="020B0604020202020204" pitchFamily="34" charset="0"/>
                <a:cs typeface="Arial" panose="020B0604020202020204" pitchFamily="34" charset="0"/>
              </a:rPr>
              <a:t>Eksempel</a:t>
            </a:r>
          </a:p>
        </p:txBody>
      </p:sp>
      <p:pic>
        <p:nvPicPr>
          <p:cNvPr id="14" name="Picture 14" descr="Logo for It-vests podcast-serie 'Computational Thinking - at tænke med maskiner'">
            <a:hlinkClick r:id="rId9"/>
            <a:extLst>
              <a:ext uri="{FF2B5EF4-FFF2-40B4-BE49-F238E27FC236}">
                <a16:creationId xmlns:a16="http://schemas.microsoft.com/office/drawing/2014/main" id="{77D9124F-FC60-2943-8853-90D2C56619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79578" y="147581"/>
            <a:ext cx="1167713" cy="116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071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256F9C5-8E1D-B844-AAA2-0C1B80806A87}"/>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Rectangle 3"/>
          <p:cNvSpPr/>
          <p:nvPr/>
        </p:nvSpPr>
        <p:spPr bwMode="auto">
          <a:xfrm>
            <a:off x="1919536" y="836712"/>
            <a:ext cx="8352928" cy="260648"/>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14" name="TextBox 13">
            <a:extLst>
              <a:ext uri="{FF2B5EF4-FFF2-40B4-BE49-F238E27FC236}">
                <a16:creationId xmlns:a16="http://schemas.microsoft.com/office/drawing/2014/main" id="{B9EBB949-9CD7-4A4F-84B2-41D6E6D4624A}"/>
              </a:ext>
            </a:extLst>
          </p:cNvPr>
          <p:cNvSpPr txBox="1"/>
          <p:nvPr/>
        </p:nvSpPr>
        <p:spPr>
          <a:xfrm>
            <a:off x="3734016" y="1541577"/>
            <a:ext cx="4032448" cy="584775"/>
          </a:xfrm>
          <a:prstGeom prst="rect">
            <a:avLst/>
          </a:prstGeom>
          <a:noFill/>
        </p:spPr>
        <p:txBody>
          <a:bodyPr wrap="square" rtlCol="0">
            <a:spAutoFit/>
          </a:bodyPr>
          <a:lstStyle/>
          <a:p>
            <a:r>
              <a:rPr lang="en-GB" sz="1600" dirty="0">
                <a:solidFill>
                  <a:schemeClr val="bg1">
                    <a:lumMod val="75000"/>
                  </a:schemeClr>
                </a:solidFill>
              </a:rPr>
              <a:t>Danish Broadcasting Corporation’s</a:t>
            </a:r>
          </a:p>
          <a:p>
            <a:r>
              <a:rPr lang="en-GB" sz="1600" dirty="0">
                <a:solidFill>
                  <a:schemeClr val="bg1">
                    <a:lumMod val="75000"/>
                  </a:schemeClr>
                </a:solidFill>
              </a:rPr>
              <a:t>Rosenkjær Lectures</a:t>
            </a:r>
          </a:p>
        </p:txBody>
      </p:sp>
      <p:sp>
        <p:nvSpPr>
          <p:cNvPr id="15" name="TextBox 14">
            <a:extLst>
              <a:ext uri="{FF2B5EF4-FFF2-40B4-BE49-F238E27FC236}">
                <a16:creationId xmlns:a16="http://schemas.microsoft.com/office/drawing/2014/main" id="{A2F17FCB-D2C9-6943-A07D-86E3ECA4243D}"/>
              </a:ext>
            </a:extLst>
          </p:cNvPr>
          <p:cNvSpPr txBox="1"/>
          <p:nvPr/>
        </p:nvSpPr>
        <p:spPr>
          <a:xfrm>
            <a:off x="2011369" y="583521"/>
            <a:ext cx="4163319" cy="584775"/>
          </a:xfrm>
          <a:prstGeom prst="rect">
            <a:avLst/>
          </a:prstGeom>
          <a:noFill/>
        </p:spPr>
        <p:txBody>
          <a:bodyPr wrap="none" rtlCol="0">
            <a:spAutoFit/>
          </a:bodyPr>
          <a:lstStyle/>
          <a:p>
            <a:r>
              <a:rPr lang="da-DK" sz="3200" b="1">
                <a:solidFill>
                  <a:schemeClr val="bg1">
                    <a:lumMod val="75000"/>
                  </a:schemeClr>
                </a:solidFill>
              </a:rPr>
              <a:t>Peter Naur (1928-2016)</a:t>
            </a:r>
          </a:p>
        </p:txBody>
      </p:sp>
      <p:sp>
        <p:nvSpPr>
          <p:cNvPr id="12" name="TextBox 11">
            <a:extLst>
              <a:ext uri="{FF2B5EF4-FFF2-40B4-BE49-F238E27FC236}">
                <a16:creationId xmlns:a16="http://schemas.microsoft.com/office/drawing/2014/main" id="{5ED22DFA-B557-4C4D-B0C0-9B505327DE65}"/>
              </a:ext>
            </a:extLst>
          </p:cNvPr>
          <p:cNvSpPr txBox="1"/>
          <p:nvPr/>
        </p:nvSpPr>
        <p:spPr>
          <a:xfrm>
            <a:off x="2047336" y="1087577"/>
            <a:ext cx="4480713" cy="307777"/>
          </a:xfrm>
          <a:prstGeom prst="rect">
            <a:avLst/>
          </a:prstGeom>
          <a:noFill/>
        </p:spPr>
        <p:txBody>
          <a:bodyPr wrap="square" rtlCol="0">
            <a:spAutoFit/>
          </a:bodyPr>
          <a:lstStyle/>
          <a:p>
            <a:r>
              <a:rPr lang="en-GB" sz="1400" dirty="0">
                <a:solidFill>
                  <a:schemeClr val="bg1">
                    <a:lumMod val="75000"/>
                  </a:schemeClr>
                </a:solidFill>
              </a:rPr>
              <a:t>Turing Laureate (2005)</a:t>
            </a:r>
          </a:p>
        </p:txBody>
      </p:sp>
      <p:sp>
        <p:nvSpPr>
          <p:cNvPr id="16" name="TextBox 15">
            <a:extLst>
              <a:ext uri="{FF2B5EF4-FFF2-40B4-BE49-F238E27FC236}">
                <a16:creationId xmlns:a16="http://schemas.microsoft.com/office/drawing/2014/main" id="{004E62D5-9848-7241-9CB9-7DB93F891A9B}"/>
              </a:ext>
            </a:extLst>
          </p:cNvPr>
          <p:cNvSpPr txBox="1"/>
          <p:nvPr/>
        </p:nvSpPr>
        <p:spPr>
          <a:xfrm>
            <a:off x="2114578" y="3091157"/>
            <a:ext cx="8030086" cy="1292662"/>
          </a:xfrm>
          <a:prstGeom prst="rect">
            <a:avLst/>
          </a:prstGeom>
          <a:noFill/>
        </p:spPr>
        <p:txBody>
          <a:bodyPr wrap="square" rtlCol="0">
            <a:spAutoFit/>
          </a:bodyPr>
          <a:lstStyle/>
          <a:p>
            <a:r>
              <a:rPr lang="da-DK" sz="1400" i="1" dirty="0">
                <a:solidFill>
                  <a:schemeClr val="bg1">
                    <a:lumMod val="75000"/>
                  </a:schemeClr>
                </a:solidFill>
              </a:rPr>
              <a:t>... da kan man ikke være i tvivl om at datalogien må have en plads i almenuddannelsen. </a:t>
            </a:r>
          </a:p>
          <a:p>
            <a:endParaRPr lang="da-DK" sz="800" i="1" dirty="0">
              <a:solidFill>
                <a:schemeClr val="bg1">
                  <a:lumMod val="75000"/>
                </a:schemeClr>
              </a:solidFill>
            </a:endParaRPr>
          </a:p>
          <a:p>
            <a:r>
              <a:rPr lang="da-DK" sz="1400" b="1" i="1" dirty="0">
                <a:solidFill>
                  <a:schemeClr val="bg1">
                    <a:lumMod val="75000"/>
                  </a:schemeClr>
                </a:solidFill>
              </a:rPr>
              <a:t>For at nå̊ til en rimelig forestilling om hvordan denne placering bør være er det naturligt at sammenligne med fag af lignende karakter. Man vil da nå frem til sproglære og matematik, som er de nærmeste analoge. Fælles for de tre emner er også deres karakter af redskaber for mange andre fag.</a:t>
            </a:r>
          </a:p>
        </p:txBody>
      </p:sp>
      <p:pic>
        <p:nvPicPr>
          <p:cNvPr id="19" name="Picture 18">
            <a:hlinkClick r:id="rId3"/>
            <a:extLst>
              <a:ext uri="{FF2B5EF4-FFF2-40B4-BE49-F238E27FC236}">
                <a16:creationId xmlns:a16="http://schemas.microsoft.com/office/drawing/2014/main" id="{E193EC96-C18D-7F43-B3E0-02A7BA8DD315}"/>
              </a:ext>
            </a:extLst>
          </p:cNvPr>
          <p:cNvPicPr>
            <a:picLocks noChangeAspect="1"/>
          </p:cNvPicPr>
          <p:nvPr/>
        </p:nvPicPr>
        <p:blipFill>
          <a:blip r:embed="rId4"/>
          <a:stretch>
            <a:fillRect/>
          </a:stretch>
        </p:blipFill>
        <p:spPr>
          <a:xfrm>
            <a:off x="2171600" y="2362833"/>
            <a:ext cx="5688632" cy="640077"/>
          </a:xfrm>
          <a:prstGeom prst="rect">
            <a:avLst/>
          </a:prstGeom>
        </p:spPr>
      </p:pic>
      <p:sp>
        <p:nvSpPr>
          <p:cNvPr id="2" name="TextBox 1">
            <a:extLst>
              <a:ext uri="{FF2B5EF4-FFF2-40B4-BE49-F238E27FC236}">
                <a16:creationId xmlns:a16="http://schemas.microsoft.com/office/drawing/2014/main" id="{715F1610-682A-8A42-8CA8-62F4E1E83DA7}"/>
              </a:ext>
            </a:extLst>
          </p:cNvPr>
          <p:cNvSpPr txBox="1"/>
          <p:nvPr/>
        </p:nvSpPr>
        <p:spPr>
          <a:xfrm>
            <a:off x="2171601" y="4590527"/>
            <a:ext cx="7973064" cy="1938992"/>
          </a:xfrm>
          <a:prstGeom prst="rect">
            <a:avLst/>
          </a:prstGeom>
          <a:noFill/>
          <a:ln>
            <a:solidFill>
              <a:schemeClr val="bg1">
                <a:lumMod val="95000"/>
              </a:schemeClr>
            </a:solidFill>
          </a:ln>
        </p:spPr>
        <p:txBody>
          <a:bodyPr wrap="square" rtlCol="0">
            <a:spAutoFit/>
          </a:bodyPr>
          <a:lstStyle/>
          <a:p>
            <a:r>
              <a:rPr lang="en-GB" sz="2000" i="1" dirty="0">
                <a:solidFill>
                  <a:schemeClr val="bg1">
                    <a:lumMod val="95000"/>
                  </a:schemeClr>
                </a:solidFill>
              </a:rPr>
              <a:t>To conceive the proper place of ‘datalogi’ in the curriculum, it is natural to compare with subjects of similar character.  One will then realise, that languages and mathematics are the closest analogies.</a:t>
            </a:r>
          </a:p>
          <a:p>
            <a:endParaRPr lang="en-GB" sz="2000" i="1" dirty="0">
              <a:solidFill>
                <a:schemeClr val="bg1">
                  <a:lumMod val="95000"/>
                </a:schemeClr>
              </a:solidFill>
            </a:endParaRPr>
          </a:p>
          <a:p>
            <a:r>
              <a:rPr lang="en-GB" sz="2000" i="1" dirty="0">
                <a:solidFill>
                  <a:schemeClr val="bg1">
                    <a:lumMod val="95000"/>
                  </a:schemeClr>
                </a:solidFill>
              </a:rPr>
              <a:t>Common for the three is also their character as tools for many other subjects.</a:t>
            </a:r>
          </a:p>
        </p:txBody>
      </p:sp>
      <p:pic>
        <p:nvPicPr>
          <p:cNvPr id="11" name="Picture 10">
            <a:extLst>
              <a:ext uri="{FF2B5EF4-FFF2-40B4-BE49-F238E27FC236}">
                <a16:creationId xmlns:a16="http://schemas.microsoft.com/office/drawing/2014/main" id="{9709B0D5-21BB-554F-A85A-E1BF96EA28AC}"/>
              </a:ext>
            </a:extLst>
          </p:cNvPr>
          <p:cNvPicPr>
            <a:picLocks noChangeAspect="1"/>
          </p:cNvPicPr>
          <p:nvPr/>
        </p:nvPicPr>
        <p:blipFill>
          <a:blip r:embed="rId5"/>
          <a:stretch>
            <a:fillRect/>
          </a:stretch>
        </p:blipFill>
        <p:spPr>
          <a:xfrm>
            <a:off x="166818" y="6463058"/>
            <a:ext cx="1010341" cy="252586"/>
          </a:xfrm>
          <a:prstGeom prst="rect">
            <a:avLst/>
          </a:prstGeom>
        </p:spPr>
      </p:pic>
      <p:pic>
        <p:nvPicPr>
          <p:cNvPr id="1026" name="Picture 2">
            <a:extLst>
              <a:ext uri="{FF2B5EF4-FFF2-40B4-BE49-F238E27FC236}">
                <a16:creationId xmlns:a16="http://schemas.microsoft.com/office/drawing/2014/main" id="{3196150C-F4E1-B749-A408-92C330DB9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6240" y="229625"/>
            <a:ext cx="1888424" cy="277328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6D0E317-EB30-FB4D-964D-2C5A6A964AD1}"/>
              </a:ext>
            </a:extLst>
          </p:cNvPr>
          <p:cNvSpPr/>
          <p:nvPr/>
        </p:nvSpPr>
        <p:spPr>
          <a:xfrm>
            <a:off x="2171600" y="3111879"/>
            <a:ext cx="7973064" cy="1384995"/>
          </a:xfrm>
          <a:prstGeom prst="rect">
            <a:avLst/>
          </a:prstGeom>
          <a:solidFill>
            <a:schemeClr val="tx1">
              <a:alpha val="49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sp>
        <p:nvSpPr>
          <p:cNvPr id="17" name="Rectangle 16">
            <a:extLst>
              <a:ext uri="{FF2B5EF4-FFF2-40B4-BE49-F238E27FC236}">
                <a16:creationId xmlns:a16="http://schemas.microsoft.com/office/drawing/2014/main" id="{676C172F-0E31-D946-A831-D2AFD80D93A5}"/>
              </a:ext>
            </a:extLst>
          </p:cNvPr>
          <p:cNvSpPr/>
          <p:nvPr/>
        </p:nvSpPr>
        <p:spPr>
          <a:xfrm>
            <a:off x="2011369" y="2263680"/>
            <a:ext cx="6081104" cy="851970"/>
          </a:xfrm>
          <a:prstGeom prst="rect">
            <a:avLst/>
          </a:prstGeom>
          <a:solidFill>
            <a:schemeClr val="tx1">
              <a:alpha val="49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TextBox 4">
            <a:extLst>
              <a:ext uri="{FF2B5EF4-FFF2-40B4-BE49-F238E27FC236}">
                <a16:creationId xmlns:a16="http://schemas.microsoft.com/office/drawing/2014/main" id="{DF2B4ACB-87FC-A249-B6ED-7886BBFD5272}"/>
              </a:ext>
            </a:extLst>
          </p:cNvPr>
          <p:cNvSpPr txBox="1"/>
          <p:nvPr/>
        </p:nvSpPr>
        <p:spPr>
          <a:xfrm>
            <a:off x="2047336" y="1538903"/>
            <a:ext cx="1686680" cy="584775"/>
          </a:xfrm>
          <a:prstGeom prst="rect">
            <a:avLst/>
          </a:prstGeom>
          <a:noFill/>
        </p:spPr>
        <p:txBody>
          <a:bodyPr wrap="none" rtlCol="0">
            <a:spAutoFit/>
          </a:bodyPr>
          <a:lstStyle/>
          <a:p>
            <a:r>
              <a:rPr lang="en-DK" sz="3200" dirty="0">
                <a:solidFill>
                  <a:schemeClr val="bg1">
                    <a:lumMod val="75000"/>
                  </a:schemeClr>
                </a:solidFill>
              </a:rPr>
              <a:t>1966-67</a:t>
            </a:r>
          </a:p>
        </p:txBody>
      </p:sp>
    </p:spTree>
    <p:extLst>
      <p:ext uri="{BB962C8B-B14F-4D97-AF65-F5344CB8AC3E}">
        <p14:creationId xmlns:p14="http://schemas.microsoft.com/office/powerpoint/2010/main" val="3520967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9FB48D-B76A-A846-A576-269913865055}"/>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16354"/>
            <a:ext cx="3672408" cy="2625014"/>
          </a:xfrm>
          <a:prstGeom prst="rect">
            <a:avLst/>
          </a:prstGeom>
        </p:spPr>
      </p:pic>
      <p:sp>
        <p:nvSpPr>
          <p:cNvPr id="12" name="Rectangle 11"/>
          <p:cNvSpPr/>
          <p:nvPr/>
        </p:nvSpPr>
        <p:spPr bwMode="auto">
          <a:xfrm>
            <a:off x="1883257" y="260648"/>
            <a:ext cx="835292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pic>
        <p:nvPicPr>
          <p:cNvPr id="2" name="Picture 1"/>
          <p:cNvPicPr>
            <a:picLocks noChangeAspect="1"/>
          </p:cNvPicPr>
          <p:nvPr/>
        </p:nvPicPr>
        <p:blipFill>
          <a:blip r:embed="rId4"/>
          <a:stretch>
            <a:fillRect/>
          </a:stretch>
        </p:blipFill>
        <p:spPr>
          <a:xfrm>
            <a:off x="2711625" y="1850573"/>
            <a:ext cx="2018065" cy="1513549"/>
          </a:xfrm>
          <a:prstGeom prst="rect">
            <a:avLst/>
          </a:prstGeom>
        </p:spPr>
      </p:pic>
      <p:sp>
        <p:nvSpPr>
          <p:cNvPr id="11" name="TextBox 10"/>
          <p:cNvSpPr txBox="1"/>
          <p:nvPr/>
        </p:nvSpPr>
        <p:spPr>
          <a:xfrm>
            <a:off x="2798696" y="1318281"/>
            <a:ext cx="1856983"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1. Talesprog</a:t>
            </a:r>
          </a:p>
        </p:txBody>
      </p:sp>
      <p:sp>
        <p:nvSpPr>
          <p:cNvPr id="13" name="TextBox 12"/>
          <p:cNvSpPr txBox="1"/>
          <p:nvPr/>
        </p:nvSpPr>
        <p:spPr>
          <a:xfrm>
            <a:off x="6891182" y="1318281"/>
            <a:ext cx="1997663"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2. Skriftsprog</a:t>
            </a:r>
          </a:p>
        </p:txBody>
      </p:sp>
      <p:sp>
        <p:nvSpPr>
          <p:cNvPr id="14" name="TextBox 13"/>
          <p:cNvSpPr txBox="1"/>
          <p:nvPr/>
        </p:nvSpPr>
        <p:spPr>
          <a:xfrm>
            <a:off x="2242526" y="3744126"/>
            <a:ext cx="2956259"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3. Matematisk sprog</a:t>
            </a:r>
          </a:p>
        </p:txBody>
      </p:sp>
      <p:sp>
        <p:nvSpPr>
          <p:cNvPr id="15" name="TextBox 14"/>
          <p:cNvSpPr txBox="1"/>
          <p:nvPr/>
        </p:nvSpPr>
        <p:spPr>
          <a:xfrm>
            <a:off x="6204809" y="3744125"/>
            <a:ext cx="3454793"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4. Computationelt sprog</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092" y="4328901"/>
            <a:ext cx="3143127" cy="1584176"/>
          </a:xfrm>
          <a:prstGeom prst="rect">
            <a:avLst/>
          </a:prstGeom>
        </p:spPr>
      </p:pic>
      <p:sp>
        <p:nvSpPr>
          <p:cNvPr id="18" name="TextBox 17"/>
          <p:cNvSpPr txBox="1"/>
          <p:nvPr/>
        </p:nvSpPr>
        <p:spPr>
          <a:xfrm>
            <a:off x="2063553" y="5898759"/>
            <a:ext cx="3312367" cy="584775"/>
          </a:xfrm>
          <a:prstGeom prst="rect">
            <a:avLst/>
          </a:prstGeom>
          <a:noFill/>
        </p:spPr>
        <p:txBody>
          <a:bodyPr wrap="square" rtlCol="0">
            <a:spAutoFit/>
          </a:bodyPr>
          <a:lstStyle/>
          <a:p>
            <a:pPr algn="ctr"/>
            <a:r>
              <a:rPr lang="da-DK" sz="1600" dirty="0">
                <a:solidFill>
                  <a:schemeClr val="bg1">
                    <a:lumMod val="75000"/>
                  </a:schemeClr>
                </a:solidFill>
                <a:latin typeface="Arial" panose="020B0604020202020204" pitchFamily="34" charset="0"/>
                <a:ea typeface="ＭＳ Ｐゴシック" charset="-128"/>
                <a:cs typeface="Arial" panose="020B0604020202020204" pitchFamily="34" charset="0"/>
              </a:rPr>
              <a:t>=</a:t>
            </a:r>
          </a:p>
          <a:p>
            <a:pPr algn="ctr"/>
            <a:r>
              <a:rPr lang="da-DK" sz="800" dirty="0">
                <a:solidFill>
                  <a:schemeClr val="bg1">
                    <a:lumMod val="75000"/>
                  </a:schemeClr>
                </a:solidFill>
                <a:latin typeface="Arial" panose="020B0604020202020204" pitchFamily="34" charset="0"/>
                <a:ea typeface="ＭＳ Ｐゴシック" charset="-128"/>
                <a:cs typeface="Arial" panose="020B0604020202020204" pitchFamily="34" charset="0"/>
              </a:rPr>
              <a:t>Det tog menneskeheden 150 år at blive enige om tegnet for lighed</a:t>
            </a:r>
          </a:p>
          <a:p>
            <a:pPr algn="ctr"/>
            <a:r>
              <a:rPr lang="da-DK" sz="800" dirty="0">
                <a:solidFill>
                  <a:schemeClr val="bg1">
                    <a:lumMod val="75000"/>
                  </a:schemeClr>
                </a:solidFill>
                <a:latin typeface="Arial" panose="020B0604020202020204" pitchFamily="34" charset="0"/>
                <a:ea typeface="ＭＳ Ｐゴシック" charset="-128"/>
                <a:cs typeface="Arial" panose="020B0604020202020204" pitchFamily="34" charset="0"/>
              </a:rPr>
              <a:t>(1557 - 1700)</a:t>
            </a:r>
          </a:p>
        </p:txBody>
      </p:sp>
      <p:sp>
        <p:nvSpPr>
          <p:cNvPr id="19" name="TextBox 18"/>
          <p:cNvSpPr txBox="1"/>
          <p:nvPr/>
        </p:nvSpPr>
        <p:spPr>
          <a:xfrm>
            <a:off x="1883258" y="332657"/>
            <a:ext cx="8461215" cy="646331"/>
          </a:xfrm>
          <a:prstGeom prst="rect">
            <a:avLst/>
          </a:prstGeom>
          <a:noFill/>
        </p:spPr>
        <p:txBody>
          <a:bodyPr wrap="square" rtlCol="0">
            <a:spAutoFit/>
          </a:bodyPr>
          <a:lstStyle/>
          <a:p>
            <a:pPr algn="ctr"/>
            <a:r>
              <a:rPr lang="da-DK" sz="3600" b="1" dirty="0">
                <a:solidFill>
                  <a:schemeClr val="bg1">
                    <a:lumMod val="75000"/>
                  </a:schemeClr>
                </a:solidFill>
                <a:latin typeface="Arial" panose="020B0604020202020204" pitchFamily="34" charset="0"/>
                <a:cs typeface="Arial" panose="020B0604020202020204" pitchFamily="34" charset="0"/>
              </a:rPr>
              <a:t>Informatik/CT – et nyt sprog</a:t>
            </a:r>
          </a:p>
        </p:txBody>
      </p:sp>
      <p:pic>
        <p:nvPicPr>
          <p:cNvPr id="3" name="Picture 2">
            <a:extLst>
              <a:ext uri="{FF2B5EF4-FFF2-40B4-BE49-F238E27FC236}">
                <a16:creationId xmlns:a16="http://schemas.microsoft.com/office/drawing/2014/main" id="{B77C11D0-E910-9A48-A572-B9A3B3C99980}"/>
              </a:ext>
            </a:extLst>
          </p:cNvPr>
          <p:cNvPicPr>
            <a:picLocks noChangeAspect="1"/>
          </p:cNvPicPr>
          <p:nvPr/>
        </p:nvPicPr>
        <p:blipFill>
          <a:blip r:embed="rId6"/>
          <a:stretch>
            <a:fillRect/>
          </a:stretch>
        </p:blipFill>
        <p:spPr>
          <a:xfrm>
            <a:off x="6587678" y="1850572"/>
            <a:ext cx="2604667" cy="1578428"/>
          </a:xfrm>
          <a:prstGeom prst="rect">
            <a:avLst/>
          </a:prstGeom>
        </p:spPr>
      </p:pic>
    </p:spTree>
    <p:extLst>
      <p:ext uri="{BB962C8B-B14F-4D97-AF65-F5344CB8AC3E}">
        <p14:creationId xmlns:p14="http://schemas.microsoft.com/office/powerpoint/2010/main" val="237369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9E05C46-094A-F347-A74A-974D42E1B198}"/>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Rectangle 3"/>
          <p:cNvSpPr/>
          <p:nvPr/>
        </p:nvSpPr>
        <p:spPr bwMode="auto">
          <a:xfrm>
            <a:off x="1919536" y="836712"/>
            <a:ext cx="8352928" cy="260648"/>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dirty="0">
              <a:latin typeface="Arial" pitchFamily="-106" charset="0"/>
            </a:endParaRPr>
          </a:p>
        </p:txBody>
      </p:sp>
      <p:sp>
        <p:nvSpPr>
          <p:cNvPr id="2" name="TextBox 1">
            <a:extLst>
              <a:ext uri="{FF2B5EF4-FFF2-40B4-BE49-F238E27FC236}">
                <a16:creationId xmlns:a16="http://schemas.microsoft.com/office/drawing/2014/main" id="{F0F3F2E9-0526-1047-B532-62BDDF12FD0A}"/>
              </a:ext>
            </a:extLst>
          </p:cNvPr>
          <p:cNvSpPr txBox="1"/>
          <p:nvPr/>
        </p:nvSpPr>
        <p:spPr>
          <a:xfrm>
            <a:off x="2622990" y="2254220"/>
            <a:ext cx="2896947" cy="3046988"/>
          </a:xfrm>
          <a:prstGeom prst="rect">
            <a:avLst/>
          </a:prstGeom>
          <a:noFill/>
        </p:spPr>
        <p:txBody>
          <a:bodyPr wrap="none" rtlCol="0">
            <a:spAutoFit/>
          </a:bodyPr>
          <a:lstStyle/>
          <a:p>
            <a:r>
              <a:rPr lang="en-GB" sz="2400" dirty="0">
                <a:solidFill>
                  <a:schemeClr val="bg1">
                    <a:lumMod val="75000"/>
                  </a:schemeClr>
                </a:solidFill>
                <a:latin typeface="Arial" panose="020B0604020202020204" pitchFamily="34" charset="0"/>
                <a:cs typeface="Arial" panose="020B0604020202020204" pitchFamily="34" charset="0"/>
              </a:rPr>
              <a:t>It is indeed</a:t>
            </a:r>
          </a:p>
          <a:p>
            <a:r>
              <a:rPr lang="en-GB" sz="2400" dirty="0">
                <a:solidFill>
                  <a:schemeClr val="bg1">
                    <a:lumMod val="75000"/>
                  </a:schemeClr>
                </a:solidFill>
                <a:latin typeface="Arial" panose="020B0604020202020204" pitchFamily="34" charset="0"/>
                <a:cs typeface="Arial" panose="020B0604020202020204" pitchFamily="34" charset="0"/>
              </a:rPr>
              <a:t>too odd</a:t>
            </a:r>
          </a:p>
          <a:p>
            <a:r>
              <a:rPr lang="en-GB" sz="2400" dirty="0">
                <a:solidFill>
                  <a:schemeClr val="bg1">
                    <a:lumMod val="75000"/>
                  </a:schemeClr>
                </a:solidFill>
                <a:latin typeface="Arial" panose="020B0604020202020204" pitchFamily="34" charset="0"/>
                <a:cs typeface="Arial" panose="020B0604020202020204" pitchFamily="34" charset="0"/>
              </a:rPr>
              <a:t>    for words</a:t>
            </a:r>
          </a:p>
          <a:p>
            <a:r>
              <a:rPr lang="en-GB" sz="2400" dirty="0">
                <a:solidFill>
                  <a:schemeClr val="bg1">
                    <a:lumMod val="75000"/>
                  </a:schemeClr>
                </a:solidFill>
                <a:latin typeface="Arial" panose="020B0604020202020204" pitchFamily="34" charset="0"/>
                <a:cs typeface="Arial" panose="020B0604020202020204" pitchFamily="34" charset="0"/>
              </a:rPr>
              <a:t>that half's</a:t>
            </a:r>
          </a:p>
          <a:p>
            <a:r>
              <a:rPr lang="en-GB" sz="2400" dirty="0">
                <a:solidFill>
                  <a:schemeClr val="bg1">
                    <a:lumMod val="75000"/>
                  </a:schemeClr>
                </a:solidFill>
                <a:latin typeface="Arial" panose="020B0604020202020204" pitchFamily="34" charset="0"/>
                <a:cs typeface="Arial" panose="020B0604020202020204" pitchFamily="34" charset="0"/>
              </a:rPr>
              <a:t>three quarters</a:t>
            </a:r>
          </a:p>
          <a:p>
            <a:r>
              <a:rPr lang="en-GB" sz="2400" dirty="0">
                <a:solidFill>
                  <a:schemeClr val="bg1">
                    <a:lumMod val="75000"/>
                  </a:schemeClr>
                </a:solidFill>
                <a:latin typeface="Arial" panose="020B0604020202020204" pitchFamily="34" charset="0"/>
                <a:cs typeface="Arial" panose="020B0604020202020204" pitchFamily="34" charset="0"/>
              </a:rPr>
              <a:t>    of two thirds.</a:t>
            </a:r>
          </a:p>
          <a:p>
            <a:endParaRPr lang="en-GB" sz="2400" dirty="0">
              <a:solidFill>
                <a:schemeClr val="bg1">
                  <a:lumMod val="75000"/>
                </a:schemeClr>
              </a:solidFill>
              <a:latin typeface="Arial" panose="020B0604020202020204" pitchFamily="34" charset="0"/>
              <a:cs typeface="Arial" panose="020B0604020202020204" pitchFamily="34" charset="0"/>
            </a:endParaRPr>
          </a:p>
          <a:p>
            <a:r>
              <a:rPr lang="en-GB" sz="2400" dirty="0">
                <a:solidFill>
                  <a:schemeClr val="bg1">
                    <a:lumMod val="75000"/>
                  </a:schemeClr>
                </a:solidFill>
                <a:latin typeface="Arial" panose="020B0604020202020204" pitchFamily="34" charset="0"/>
                <a:cs typeface="Arial" panose="020B0604020202020204" pitchFamily="34" charset="0"/>
              </a:rPr>
              <a:t>               </a:t>
            </a:r>
            <a:r>
              <a:rPr lang="en-GB" sz="2400" i="1" dirty="0">
                <a:solidFill>
                  <a:schemeClr val="bg1">
                    <a:lumMod val="75000"/>
                  </a:schemeClr>
                </a:solidFill>
                <a:latin typeface="Arial" panose="020B0604020202020204" pitchFamily="34" charset="0"/>
                <a:cs typeface="Arial" panose="020B0604020202020204" pitchFamily="34" charset="0"/>
              </a:rPr>
              <a:t>- Piet Hein</a:t>
            </a:r>
          </a:p>
        </p:txBody>
      </p:sp>
      <p:sp>
        <p:nvSpPr>
          <p:cNvPr id="6" name="Rectangle 2">
            <a:extLst>
              <a:ext uri="{FF2B5EF4-FFF2-40B4-BE49-F238E27FC236}">
                <a16:creationId xmlns:a16="http://schemas.microsoft.com/office/drawing/2014/main" id="{A7CB45C7-625F-1240-8336-63C14C750828}"/>
              </a:ext>
            </a:extLst>
          </p:cNvPr>
          <p:cNvSpPr txBox="1">
            <a:spLocks noChangeArrowheads="1"/>
          </p:cNvSpPr>
          <p:nvPr/>
        </p:nvSpPr>
        <p:spPr bwMode="auto">
          <a:xfrm>
            <a:off x="1775520" y="332656"/>
            <a:ext cx="8640960"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4000" b="0" dirty="0">
                <a:solidFill>
                  <a:schemeClr val="bg1">
                    <a:lumMod val="75000"/>
                  </a:schemeClr>
                </a:solidFill>
                <a:latin typeface="Arial" panose="020B0604020202020204" pitchFamily="34" charset="0"/>
                <a:ea typeface="ＭＳ Ｐゴシック" charset="-128"/>
                <a:cs typeface="Arial" panose="020B0604020202020204" pitchFamily="34" charset="0"/>
              </a:rPr>
              <a:t>Naturligt vs. matematisk sprog</a:t>
            </a:r>
          </a:p>
        </p:txBody>
      </p:sp>
      <p:pic>
        <p:nvPicPr>
          <p:cNvPr id="7" name="Picture 6" descr="Screen Shot 2018-04-04 at 09.47.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44" y="2708920"/>
            <a:ext cx="3153748" cy="1552930"/>
          </a:xfrm>
          <a:prstGeom prst="rect">
            <a:avLst/>
          </a:prstGeom>
        </p:spPr>
      </p:pic>
    </p:spTree>
    <p:extLst>
      <p:ext uri="{BB962C8B-B14F-4D97-AF65-F5344CB8AC3E}">
        <p14:creationId xmlns:p14="http://schemas.microsoft.com/office/powerpoint/2010/main" val="1003667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38DED1-A95C-5545-B106-C2121630DCBF}"/>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bwMode="auto">
          <a:xfrm>
            <a:off x="1847257" y="260648"/>
            <a:ext cx="835292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en-US">
              <a:latin typeface="Arial" pitchFamily="-106" charset="0"/>
            </a:endParaRPr>
          </a:p>
        </p:txBody>
      </p:sp>
      <p:grpSp>
        <p:nvGrpSpPr>
          <p:cNvPr id="13" name="Group 12"/>
          <p:cNvGrpSpPr>
            <a:grpSpLocks noChangeAspect="1"/>
          </p:cNvGrpSpPr>
          <p:nvPr/>
        </p:nvGrpSpPr>
        <p:grpSpPr>
          <a:xfrm>
            <a:off x="2190674" y="1650474"/>
            <a:ext cx="3545286" cy="3168352"/>
            <a:chOff x="746154" y="1700808"/>
            <a:chExt cx="3545286" cy="316835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54" y="1700808"/>
              <a:ext cx="3545286" cy="31683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54" y="1700808"/>
              <a:ext cx="1440160" cy="135620"/>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5231" y="4414788"/>
            <a:ext cx="4116965" cy="441775"/>
          </a:xfrm>
          <a:prstGeom prst="rect">
            <a:avLst/>
          </a:prstGeom>
        </p:spPr>
      </p:pic>
      <p:sp>
        <p:nvSpPr>
          <p:cNvPr id="14" name="Rectangle 13"/>
          <p:cNvSpPr/>
          <p:nvPr/>
        </p:nvSpPr>
        <p:spPr bwMode="auto">
          <a:xfrm>
            <a:off x="6096000" y="4293096"/>
            <a:ext cx="4248472" cy="2304256"/>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15" name="Rectangle 14"/>
          <p:cNvSpPr/>
          <p:nvPr/>
        </p:nvSpPr>
        <p:spPr bwMode="auto">
          <a:xfrm>
            <a:off x="1991547" y="1556792"/>
            <a:ext cx="3960169" cy="5040560"/>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20" name="TextBox 19">
            <a:extLst>
              <a:ext uri="{FF2B5EF4-FFF2-40B4-BE49-F238E27FC236}">
                <a16:creationId xmlns:a16="http://schemas.microsoft.com/office/drawing/2014/main" id="{8493FB32-7032-1349-8F29-2F7A389523B1}"/>
              </a:ext>
            </a:extLst>
          </p:cNvPr>
          <p:cNvSpPr txBox="1"/>
          <p:nvPr/>
        </p:nvSpPr>
        <p:spPr>
          <a:xfrm>
            <a:off x="2030768" y="5062333"/>
            <a:ext cx="3862917"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Stokastiske metoder, differentialligninger</a:t>
            </a:r>
          </a:p>
          <a:p>
            <a:pPr algn="ctr"/>
            <a:r>
              <a:rPr lang="da-DK" sz="1600" dirty="0">
                <a:solidFill>
                  <a:schemeClr val="bg1">
                    <a:lumMod val="75000"/>
                  </a:schemeClr>
                </a:solidFill>
                <a:latin typeface="Arial" panose="020B0604020202020204" pitchFamily="34" charset="0"/>
                <a:cs typeface="Arial" panose="020B0604020202020204" pitchFamily="34" charset="0"/>
              </a:rPr>
              <a:t>og mange andre "gode" sager</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40 sider ikke-triviel matematik</a:t>
            </a:r>
          </a:p>
        </p:txBody>
      </p:sp>
      <p:sp>
        <p:nvSpPr>
          <p:cNvPr id="21" name="TextBox 20">
            <a:extLst>
              <a:ext uri="{FF2B5EF4-FFF2-40B4-BE49-F238E27FC236}">
                <a16:creationId xmlns:a16="http://schemas.microsoft.com/office/drawing/2014/main" id="{EDD65354-247D-FA40-AD7A-83135BD4740E}"/>
              </a:ext>
            </a:extLst>
          </p:cNvPr>
          <p:cNvSpPr txBox="1"/>
          <p:nvPr/>
        </p:nvSpPr>
        <p:spPr>
          <a:xfrm>
            <a:off x="6528048" y="5068344"/>
            <a:ext cx="3377849"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Decentralt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Simpel lokal regel: (</a:t>
            </a:r>
            <a:r>
              <a:rPr lang="da-DK" sz="1600" dirty="0" err="1">
                <a:solidFill>
                  <a:schemeClr val="bg1">
                    <a:lumMod val="75000"/>
                  </a:schemeClr>
                </a:solidFill>
                <a:latin typeface="Arial" panose="020B0604020202020204" pitchFamily="34" charset="0"/>
                <a:cs typeface="Arial" panose="020B0604020202020204" pitchFamily="34" charset="0"/>
              </a:rPr>
              <a:t>a+b</a:t>
            </a:r>
            <a:r>
              <a:rPr lang="da-DK" sz="1600" dirty="0">
                <a:solidFill>
                  <a:schemeClr val="bg1">
                    <a:lumMod val="75000"/>
                  </a:schemeClr>
                </a:solidFill>
                <a:latin typeface="Arial" panose="020B0604020202020204" pitchFamily="34" charset="0"/>
                <a:cs typeface="Arial" panose="020B0604020202020204" pitchFamily="34" charset="0"/>
              </a:rPr>
              <a:t>) / 2</a:t>
            </a:r>
          </a:p>
          <a:p>
            <a:pPr algn="ctr"/>
            <a:r>
              <a:rPr lang="da-DK" sz="1600" dirty="0" err="1">
                <a:solidFill>
                  <a:schemeClr val="bg1">
                    <a:lumMod val="75000"/>
                  </a:schemeClr>
                </a:solidFill>
                <a:latin typeface="Arial" panose="020B0604020202020204" pitchFamily="34" charset="0"/>
                <a:cs typeface="Arial" panose="020B0604020202020204" pitchFamily="34" charset="0"/>
              </a:rPr>
              <a:t>Emergens</a:t>
            </a:r>
            <a:r>
              <a:rPr lang="da-DK" sz="1600" dirty="0">
                <a:solidFill>
                  <a:schemeClr val="bg1">
                    <a:lumMod val="75000"/>
                  </a:schemeClr>
                </a:solidFill>
                <a:latin typeface="Arial" panose="020B0604020202020204" pitchFamily="34" charset="0"/>
                <a:cs typeface="Arial" panose="020B0604020202020204" pitchFamily="34" charset="0"/>
              </a:rPr>
              <a:t> og dynamik "foræret"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Agentbaseret modellering (ABM)</a:t>
            </a:r>
          </a:p>
        </p:txBody>
      </p:sp>
      <p:sp>
        <p:nvSpPr>
          <p:cNvPr id="22" name="Rectangle 2">
            <a:extLst>
              <a:ext uri="{FF2B5EF4-FFF2-40B4-BE49-F238E27FC236}">
                <a16:creationId xmlns:a16="http://schemas.microsoft.com/office/drawing/2014/main" id="{C30ABBF7-FE74-F74E-9329-393FB4D30F62}"/>
              </a:ext>
            </a:extLst>
          </p:cNvPr>
          <p:cNvSpPr txBox="1">
            <a:spLocks noChangeArrowheads="1"/>
          </p:cNvSpPr>
          <p:nvPr/>
        </p:nvSpPr>
        <p:spPr bwMode="auto">
          <a:xfrm>
            <a:off x="1426053" y="309109"/>
            <a:ext cx="9339893"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4000" b="0" dirty="0">
                <a:solidFill>
                  <a:schemeClr val="bg1">
                    <a:lumMod val="75000"/>
                  </a:schemeClr>
                </a:solidFill>
                <a:latin typeface="Arial" panose="020B0604020202020204" pitchFamily="34" charset="0"/>
                <a:ea typeface="ＭＳ Ｐゴシック" charset="-128"/>
                <a:cs typeface="Arial" panose="020B0604020202020204" pitchFamily="34" charset="0"/>
              </a:rPr>
              <a:t>Matematisk vs. computationelt sprog (1)</a:t>
            </a:r>
          </a:p>
        </p:txBody>
      </p:sp>
      <p:sp>
        <p:nvSpPr>
          <p:cNvPr id="3" name="TextBox 2">
            <a:extLst>
              <a:ext uri="{FF2B5EF4-FFF2-40B4-BE49-F238E27FC236}">
                <a16:creationId xmlns:a16="http://schemas.microsoft.com/office/drawing/2014/main" id="{200B4139-B69E-9347-8164-B829D409D6CE}"/>
              </a:ext>
            </a:extLst>
          </p:cNvPr>
          <p:cNvSpPr txBox="1"/>
          <p:nvPr/>
        </p:nvSpPr>
        <p:spPr>
          <a:xfrm>
            <a:off x="7347091" y="1489680"/>
            <a:ext cx="1708994" cy="461665"/>
          </a:xfrm>
          <a:prstGeom prst="rect">
            <a:avLst/>
          </a:prstGeom>
          <a:noFill/>
        </p:spPr>
        <p:txBody>
          <a:bodyPr wrap="none" rtlCol="0">
            <a:spAutoFit/>
          </a:bodyPr>
          <a:lstStyle/>
          <a:p>
            <a:pPr algn="ctr"/>
            <a:r>
              <a:rPr lang="en-DK" sz="2400" b="1" dirty="0">
                <a:solidFill>
                  <a:schemeClr val="bg1">
                    <a:lumMod val="95000"/>
                  </a:schemeClr>
                </a:solidFill>
              </a:rPr>
              <a:t>Bølgemodel</a:t>
            </a:r>
          </a:p>
        </p:txBody>
      </p:sp>
      <p:pic>
        <p:nvPicPr>
          <p:cNvPr id="23" name="Picture 22">
            <a:extLst>
              <a:ext uri="{FF2B5EF4-FFF2-40B4-BE49-F238E27FC236}">
                <a16:creationId xmlns:a16="http://schemas.microsoft.com/office/drawing/2014/main" id="{010C4BC9-E9F9-CC49-BD57-8BF8168085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008" y="2060851"/>
            <a:ext cx="4067160" cy="1751489"/>
          </a:xfrm>
          <a:prstGeom prst="rect">
            <a:avLst/>
          </a:prstGeom>
        </p:spPr>
      </p:pic>
      <p:pic>
        <p:nvPicPr>
          <p:cNvPr id="16" name="Picture 15">
            <a:hlinkClick r:id="rId7"/>
            <a:extLst>
              <a:ext uri="{FF2B5EF4-FFF2-40B4-BE49-F238E27FC236}">
                <a16:creationId xmlns:a16="http://schemas.microsoft.com/office/drawing/2014/main" id="{1FCE97BE-833A-8E41-9078-D22F5F566313}"/>
              </a:ext>
            </a:extLst>
          </p:cNvPr>
          <p:cNvPicPr>
            <a:picLocks noChangeAspect="1"/>
          </p:cNvPicPr>
          <p:nvPr/>
        </p:nvPicPr>
        <p:blipFill>
          <a:blip r:embed="rId8"/>
          <a:stretch>
            <a:fillRect/>
          </a:stretch>
        </p:blipFill>
        <p:spPr>
          <a:xfrm>
            <a:off x="10898635" y="145561"/>
            <a:ext cx="1167713" cy="1167713"/>
          </a:xfrm>
          <a:prstGeom prst="rect">
            <a:avLst/>
          </a:prstGeom>
        </p:spPr>
      </p:pic>
    </p:spTree>
    <p:extLst>
      <p:ext uri="{BB962C8B-B14F-4D97-AF65-F5344CB8AC3E}">
        <p14:creationId xmlns:p14="http://schemas.microsoft.com/office/powerpoint/2010/main" val="2825954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38DED1-A95C-5545-B106-C2121630DCBF}"/>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bwMode="auto">
          <a:xfrm>
            <a:off x="1847257" y="260648"/>
            <a:ext cx="835292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en-US">
              <a:latin typeface="Arial" pitchFamily="-106" charset="0"/>
            </a:endParaRPr>
          </a:p>
        </p:txBody>
      </p:sp>
      <p:sp>
        <p:nvSpPr>
          <p:cNvPr id="14" name="Rectangle 13"/>
          <p:cNvSpPr/>
          <p:nvPr/>
        </p:nvSpPr>
        <p:spPr bwMode="auto">
          <a:xfrm>
            <a:off x="6096000" y="4293096"/>
            <a:ext cx="4248472" cy="2304256"/>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15" name="Rectangle 14"/>
          <p:cNvSpPr/>
          <p:nvPr/>
        </p:nvSpPr>
        <p:spPr bwMode="auto">
          <a:xfrm>
            <a:off x="1991547" y="1556792"/>
            <a:ext cx="3960169" cy="5040560"/>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20" name="TextBox 19">
            <a:extLst>
              <a:ext uri="{FF2B5EF4-FFF2-40B4-BE49-F238E27FC236}">
                <a16:creationId xmlns:a16="http://schemas.microsoft.com/office/drawing/2014/main" id="{8493FB32-7032-1349-8F29-2F7A389523B1}"/>
              </a:ext>
            </a:extLst>
          </p:cNvPr>
          <p:cNvSpPr txBox="1"/>
          <p:nvPr/>
        </p:nvSpPr>
        <p:spPr>
          <a:xfrm>
            <a:off x="2030768" y="5062333"/>
            <a:ext cx="3862917"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Stokastiske metoder, differentialligninger</a:t>
            </a:r>
          </a:p>
          <a:p>
            <a:pPr algn="ctr"/>
            <a:r>
              <a:rPr lang="da-DK" sz="1600" dirty="0">
                <a:solidFill>
                  <a:schemeClr val="bg1">
                    <a:lumMod val="75000"/>
                  </a:schemeClr>
                </a:solidFill>
                <a:latin typeface="Arial" panose="020B0604020202020204" pitchFamily="34" charset="0"/>
                <a:cs typeface="Arial" panose="020B0604020202020204" pitchFamily="34" charset="0"/>
              </a:rPr>
              <a:t>og mange andre "gode" sager</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25 sider ikke-triviel matematik</a:t>
            </a:r>
          </a:p>
        </p:txBody>
      </p:sp>
      <p:sp>
        <p:nvSpPr>
          <p:cNvPr id="21" name="TextBox 20">
            <a:extLst>
              <a:ext uri="{FF2B5EF4-FFF2-40B4-BE49-F238E27FC236}">
                <a16:creationId xmlns:a16="http://schemas.microsoft.com/office/drawing/2014/main" id="{EDD65354-247D-FA40-AD7A-83135BD4740E}"/>
              </a:ext>
            </a:extLst>
          </p:cNvPr>
          <p:cNvSpPr txBox="1"/>
          <p:nvPr/>
        </p:nvSpPr>
        <p:spPr>
          <a:xfrm>
            <a:off x="6528048" y="5068344"/>
            <a:ext cx="3377849"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Decentralt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Simpel lokal regel</a:t>
            </a:r>
          </a:p>
          <a:p>
            <a:pPr algn="ctr"/>
            <a:r>
              <a:rPr lang="da-DK" sz="1600" dirty="0" err="1">
                <a:solidFill>
                  <a:schemeClr val="bg1">
                    <a:lumMod val="75000"/>
                  </a:schemeClr>
                </a:solidFill>
                <a:latin typeface="Arial" panose="020B0604020202020204" pitchFamily="34" charset="0"/>
                <a:cs typeface="Arial" panose="020B0604020202020204" pitchFamily="34" charset="0"/>
              </a:rPr>
              <a:t>Emergens</a:t>
            </a:r>
            <a:r>
              <a:rPr lang="da-DK" sz="1600" dirty="0">
                <a:solidFill>
                  <a:schemeClr val="bg1">
                    <a:lumMod val="75000"/>
                  </a:schemeClr>
                </a:solidFill>
                <a:latin typeface="Arial" panose="020B0604020202020204" pitchFamily="34" charset="0"/>
                <a:cs typeface="Arial" panose="020B0604020202020204" pitchFamily="34" charset="0"/>
              </a:rPr>
              <a:t> og dynamik "foræret"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Agentbaseret modellering (ABM)</a:t>
            </a:r>
          </a:p>
        </p:txBody>
      </p:sp>
      <p:sp>
        <p:nvSpPr>
          <p:cNvPr id="22" name="Rectangle 2">
            <a:extLst>
              <a:ext uri="{FF2B5EF4-FFF2-40B4-BE49-F238E27FC236}">
                <a16:creationId xmlns:a16="http://schemas.microsoft.com/office/drawing/2014/main" id="{C30ABBF7-FE74-F74E-9329-393FB4D30F62}"/>
              </a:ext>
            </a:extLst>
          </p:cNvPr>
          <p:cNvSpPr txBox="1">
            <a:spLocks noChangeArrowheads="1"/>
          </p:cNvSpPr>
          <p:nvPr/>
        </p:nvSpPr>
        <p:spPr bwMode="auto">
          <a:xfrm>
            <a:off x="1426053" y="309109"/>
            <a:ext cx="9339893"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4000" b="0" dirty="0">
                <a:solidFill>
                  <a:schemeClr val="bg1">
                    <a:lumMod val="75000"/>
                  </a:schemeClr>
                </a:solidFill>
                <a:latin typeface="Arial" panose="020B0604020202020204" pitchFamily="34" charset="0"/>
                <a:ea typeface="ＭＳ Ｐゴシック" charset="-128"/>
                <a:cs typeface="Arial" panose="020B0604020202020204" pitchFamily="34" charset="0"/>
              </a:rPr>
              <a:t>Matematisk vs. computationelt sprog (2)</a:t>
            </a:r>
          </a:p>
        </p:txBody>
      </p:sp>
      <p:pic>
        <p:nvPicPr>
          <p:cNvPr id="19" name="Picture 18">
            <a:hlinkClick r:id="rId3"/>
            <a:extLst>
              <a:ext uri="{FF2B5EF4-FFF2-40B4-BE49-F238E27FC236}">
                <a16:creationId xmlns:a16="http://schemas.microsoft.com/office/drawing/2014/main" id="{EDC97D61-5B62-6547-915D-87930D3E7358}"/>
              </a:ext>
            </a:extLst>
          </p:cNvPr>
          <p:cNvPicPr>
            <a:picLocks noChangeAspect="1"/>
          </p:cNvPicPr>
          <p:nvPr/>
        </p:nvPicPr>
        <p:blipFill>
          <a:blip r:embed="rId4"/>
          <a:stretch>
            <a:fillRect/>
          </a:stretch>
        </p:blipFill>
        <p:spPr>
          <a:xfrm>
            <a:off x="2190674" y="1663161"/>
            <a:ext cx="3545286" cy="3289000"/>
          </a:xfrm>
          <a:prstGeom prst="rect">
            <a:avLst/>
          </a:prstGeom>
        </p:spPr>
      </p:pic>
      <p:pic>
        <p:nvPicPr>
          <p:cNvPr id="23" name="Picture 22">
            <a:extLst>
              <a:ext uri="{FF2B5EF4-FFF2-40B4-BE49-F238E27FC236}">
                <a16:creationId xmlns:a16="http://schemas.microsoft.com/office/drawing/2014/main" id="{A3CDA0B7-2F1F-BC4C-A086-4A1FE66292CE}"/>
              </a:ext>
            </a:extLst>
          </p:cNvPr>
          <p:cNvPicPr>
            <a:picLocks noChangeAspect="1"/>
          </p:cNvPicPr>
          <p:nvPr/>
        </p:nvPicPr>
        <p:blipFill>
          <a:blip r:embed="rId5"/>
          <a:stretch>
            <a:fillRect/>
          </a:stretch>
        </p:blipFill>
        <p:spPr>
          <a:xfrm>
            <a:off x="6167135" y="4421980"/>
            <a:ext cx="4124484" cy="501812"/>
          </a:xfrm>
          <a:prstGeom prst="rect">
            <a:avLst/>
          </a:prstGeom>
        </p:spPr>
      </p:pic>
      <p:pic>
        <p:nvPicPr>
          <p:cNvPr id="25" name="Picture 24">
            <a:hlinkClick r:id="rId6"/>
            <a:extLst>
              <a:ext uri="{FF2B5EF4-FFF2-40B4-BE49-F238E27FC236}">
                <a16:creationId xmlns:a16="http://schemas.microsoft.com/office/drawing/2014/main" id="{CCDD71FA-1165-0544-9360-5F1A4D54B282}"/>
              </a:ext>
            </a:extLst>
          </p:cNvPr>
          <p:cNvPicPr>
            <a:picLocks noChangeAspect="1"/>
          </p:cNvPicPr>
          <p:nvPr/>
        </p:nvPicPr>
        <p:blipFill>
          <a:blip r:embed="rId7"/>
          <a:stretch>
            <a:fillRect/>
          </a:stretch>
        </p:blipFill>
        <p:spPr>
          <a:xfrm>
            <a:off x="9780189" y="3795497"/>
            <a:ext cx="2190143" cy="406523"/>
          </a:xfrm>
          <a:prstGeom prst="rect">
            <a:avLst/>
          </a:prstGeom>
        </p:spPr>
      </p:pic>
      <p:sp>
        <p:nvSpPr>
          <p:cNvPr id="26" name="TextBox 25">
            <a:extLst>
              <a:ext uri="{FF2B5EF4-FFF2-40B4-BE49-F238E27FC236}">
                <a16:creationId xmlns:a16="http://schemas.microsoft.com/office/drawing/2014/main" id="{DA9C46A3-3719-F541-8381-9520447DC917}"/>
              </a:ext>
            </a:extLst>
          </p:cNvPr>
          <p:cNvSpPr txBox="1"/>
          <p:nvPr/>
        </p:nvSpPr>
        <p:spPr>
          <a:xfrm>
            <a:off x="10900427" y="4205122"/>
            <a:ext cx="1166666" cy="276999"/>
          </a:xfrm>
          <a:prstGeom prst="rect">
            <a:avLst/>
          </a:prstGeom>
          <a:noFill/>
        </p:spPr>
        <p:txBody>
          <a:bodyPr wrap="none" rtlCol="0">
            <a:spAutoFit/>
          </a:bodyPr>
          <a:lstStyle/>
          <a:p>
            <a:r>
              <a:rPr lang="en-DK" sz="1200" dirty="0">
                <a:solidFill>
                  <a:schemeClr val="bg1">
                    <a:lumMod val="75000"/>
                  </a:schemeClr>
                </a:solidFill>
              </a:rPr>
              <a:t>March 14, 2020</a:t>
            </a:r>
          </a:p>
        </p:txBody>
      </p:sp>
      <p:sp>
        <p:nvSpPr>
          <p:cNvPr id="27" name="TextBox 26">
            <a:extLst>
              <a:ext uri="{FF2B5EF4-FFF2-40B4-BE49-F238E27FC236}">
                <a16:creationId xmlns:a16="http://schemas.microsoft.com/office/drawing/2014/main" id="{05E70411-6A30-7641-ACC6-3BF810F0D789}"/>
              </a:ext>
            </a:extLst>
          </p:cNvPr>
          <p:cNvSpPr txBox="1"/>
          <p:nvPr/>
        </p:nvSpPr>
        <p:spPr>
          <a:xfrm>
            <a:off x="7185125" y="1489680"/>
            <a:ext cx="2032929" cy="461665"/>
          </a:xfrm>
          <a:prstGeom prst="rect">
            <a:avLst/>
          </a:prstGeom>
          <a:noFill/>
        </p:spPr>
        <p:txBody>
          <a:bodyPr wrap="none" rtlCol="0">
            <a:spAutoFit/>
          </a:bodyPr>
          <a:lstStyle/>
          <a:p>
            <a:pPr algn="ctr"/>
            <a:r>
              <a:rPr lang="en-DK" sz="2400" b="1" dirty="0">
                <a:solidFill>
                  <a:schemeClr val="bg1">
                    <a:lumMod val="95000"/>
                  </a:schemeClr>
                </a:solidFill>
              </a:rPr>
              <a:t>Epidemimodel</a:t>
            </a:r>
          </a:p>
        </p:txBody>
      </p:sp>
      <p:pic>
        <p:nvPicPr>
          <p:cNvPr id="28" name="Picture 27">
            <a:hlinkClick r:id="rId8"/>
            <a:extLst>
              <a:ext uri="{FF2B5EF4-FFF2-40B4-BE49-F238E27FC236}">
                <a16:creationId xmlns:a16="http://schemas.microsoft.com/office/drawing/2014/main" id="{2C75C59C-2B0D-A54C-8180-436D1EB124C1}"/>
              </a:ext>
            </a:extLst>
          </p:cNvPr>
          <p:cNvPicPr>
            <a:picLocks noChangeAspect="1"/>
          </p:cNvPicPr>
          <p:nvPr/>
        </p:nvPicPr>
        <p:blipFill>
          <a:blip r:embed="rId9"/>
          <a:stretch>
            <a:fillRect/>
          </a:stretch>
        </p:blipFill>
        <p:spPr>
          <a:xfrm>
            <a:off x="7106518" y="2011878"/>
            <a:ext cx="2190142" cy="2190142"/>
          </a:xfrm>
          <a:prstGeom prst="rect">
            <a:avLst/>
          </a:prstGeom>
        </p:spPr>
      </p:pic>
      <p:pic>
        <p:nvPicPr>
          <p:cNvPr id="16" name="Picture 15">
            <a:hlinkClick r:id="rId10"/>
            <a:extLst>
              <a:ext uri="{FF2B5EF4-FFF2-40B4-BE49-F238E27FC236}">
                <a16:creationId xmlns:a16="http://schemas.microsoft.com/office/drawing/2014/main" id="{384673FC-8AAD-3341-A14A-AF5F9B08E493}"/>
              </a:ext>
            </a:extLst>
          </p:cNvPr>
          <p:cNvPicPr>
            <a:picLocks noChangeAspect="1"/>
          </p:cNvPicPr>
          <p:nvPr/>
        </p:nvPicPr>
        <p:blipFill>
          <a:blip r:embed="rId11"/>
          <a:stretch>
            <a:fillRect/>
          </a:stretch>
        </p:blipFill>
        <p:spPr>
          <a:xfrm>
            <a:off x="10898635" y="145561"/>
            <a:ext cx="1167713" cy="1167713"/>
          </a:xfrm>
          <a:prstGeom prst="rect">
            <a:avLst/>
          </a:prstGeom>
        </p:spPr>
      </p:pic>
    </p:spTree>
    <p:extLst>
      <p:ext uri="{BB962C8B-B14F-4D97-AF65-F5344CB8AC3E}">
        <p14:creationId xmlns:p14="http://schemas.microsoft.com/office/powerpoint/2010/main" val="610506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D8C114-B4C8-F640-88B5-5C614E65429A}"/>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extBox 1">
            <a:extLst>
              <a:ext uri="{FF2B5EF4-FFF2-40B4-BE49-F238E27FC236}">
                <a16:creationId xmlns:a16="http://schemas.microsoft.com/office/drawing/2014/main" id="{4F81144B-61F6-9E4A-984D-0088187DED5D}"/>
              </a:ext>
            </a:extLst>
          </p:cNvPr>
          <p:cNvSpPr txBox="1"/>
          <p:nvPr/>
        </p:nvSpPr>
        <p:spPr>
          <a:xfrm>
            <a:off x="1635484" y="441422"/>
            <a:ext cx="8921032" cy="830997"/>
          </a:xfrm>
          <a:prstGeom prst="rect">
            <a:avLst/>
          </a:prstGeom>
          <a:noFill/>
        </p:spPr>
        <p:txBody>
          <a:bodyPr wrap="none" rtlCol="0">
            <a:spAutoFit/>
          </a:bodyPr>
          <a:lstStyle/>
          <a:p>
            <a:pPr algn="ctr"/>
            <a:r>
              <a:rPr lang="en-US" sz="4800" dirty="0">
                <a:solidFill>
                  <a:schemeClr val="accent5"/>
                </a:solidFill>
                <a:latin typeface="Arial" panose="020B0604020202020204" pitchFamily="34" charset="0"/>
                <a:cs typeface="Arial" panose="020B0604020202020204" pitchFamily="34" charset="0"/>
              </a:rPr>
              <a:t>Beyond the Centralized Mindset</a:t>
            </a:r>
          </a:p>
        </p:txBody>
      </p:sp>
      <p:pic>
        <p:nvPicPr>
          <p:cNvPr id="6" name="Picture 5">
            <a:extLst>
              <a:ext uri="{FF2B5EF4-FFF2-40B4-BE49-F238E27FC236}">
                <a16:creationId xmlns:a16="http://schemas.microsoft.com/office/drawing/2014/main" id="{2DE78224-494F-BC4D-AE1E-B98C99EF5547}"/>
              </a:ext>
            </a:extLst>
          </p:cNvPr>
          <p:cNvPicPr>
            <a:picLocks noChangeAspect="1"/>
          </p:cNvPicPr>
          <p:nvPr/>
        </p:nvPicPr>
        <p:blipFill>
          <a:blip r:embed="rId2"/>
          <a:stretch>
            <a:fillRect/>
          </a:stretch>
        </p:blipFill>
        <p:spPr>
          <a:xfrm>
            <a:off x="157169" y="6460920"/>
            <a:ext cx="1362062" cy="263178"/>
          </a:xfrm>
          <a:prstGeom prst="rect">
            <a:avLst/>
          </a:prstGeom>
        </p:spPr>
      </p:pic>
      <p:pic>
        <p:nvPicPr>
          <p:cNvPr id="1026" name="Picture 2">
            <a:extLst>
              <a:ext uri="{FF2B5EF4-FFF2-40B4-BE49-F238E27FC236}">
                <a16:creationId xmlns:a16="http://schemas.microsoft.com/office/drawing/2014/main" id="{D6DFBC4C-F7B0-B74C-A9AE-24F622602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466" y="1703068"/>
            <a:ext cx="2646355" cy="365247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F25E0ED-2232-544B-B255-B3F421BD2641}"/>
              </a:ext>
            </a:extLst>
          </p:cNvPr>
          <p:cNvSpPr txBox="1"/>
          <p:nvPr/>
        </p:nvSpPr>
        <p:spPr>
          <a:xfrm>
            <a:off x="783304" y="5406661"/>
            <a:ext cx="2752677" cy="338554"/>
          </a:xfrm>
          <a:prstGeom prst="rect">
            <a:avLst/>
          </a:prstGeom>
          <a:noFill/>
        </p:spPr>
        <p:txBody>
          <a:bodyPr wrap="none" rtlCol="0">
            <a:spAutoFit/>
          </a:bodyPr>
          <a:lstStyle/>
          <a:p>
            <a:pPr algn="ctr"/>
            <a:r>
              <a:rPr lang="en-DK" sz="1600" dirty="0">
                <a:solidFill>
                  <a:schemeClr val="accent5">
                    <a:lumMod val="60000"/>
                    <a:lumOff val="40000"/>
                  </a:schemeClr>
                </a:solidFill>
              </a:rPr>
              <a:t>Seymour Papert og én turtle</a:t>
            </a:r>
          </a:p>
        </p:txBody>
      </p:sp>
      <p:sp>
        <p:nvSpPr>
          <p:cNvPr id="13" name="TextBox 12">
            <a:extLst>
              <a:ext uri="{FF2B5EF4-FFF2-40B4-BE49-F238E27FC236}">
                <a16:creationId xmlns:a16="http://schemas.microsoft.com/office/drawing/2014/main" id="{02B1EB2E-5A76-C642-8066-FA7FD7724CB5}"/>
              </a:ext>
            </a:extLst>
          </p:cNvPr>
          <p:cNvSpPr txBox="1"/>
          <p:nvPr/>
        </p:nvSpPr>
        <p:spPr>
          <a:xfrm>
            <a:off x="4060889" y="5406661"/>
            <a:ext cx="2933816" cy="338554"/>
          </a:xfrm>
          <a:prstGeom prst="rect">
            <a:avLst/>
          </a:prstGeom>
          <a:noFill/>
        </p:spPr>
        <p:txBody>
          <a:bodyPr wrap="none" rtlCol="0">
            <a:spAutoFit/>
          </a:bodyPr>
          <a:lstStyle/>
          <a:p>
            <a:pPr algn="ctr"/>
            <a:r>
              <a:rPr lang="en-DK" sz="1600" dirty="0">
                <a:solidFill>
                  <a:schemeClr val="accent5">
                    <a:lumMod val="60000"/>
                    <a:lumOff val="40000"/>
                  </a:schemeClr>
                </a:solidFill>
              </a:rPr>
              <a:t>Mitch Resnick og 1.000 turtler</a:t>
            </a:r>
          </a:p>
        </p:txBody>
      </p:sp>
      <p:pic>
        <p:nvPicPr>
          <p:cNvPr id="1030" name="Picture 6" descr="Mitchel Resnick - Alchetron, The Free Social Encyclopedia">
            <a:extLst>
              <a:ext uri="{FF2B5EF4-FFF2-40B4-BE49-F238E27FC236}">
                <a16:creationId xmlns:a16="http://schemas.microsoft.com/office/drawing/2014/main" id="{E3AE59B1-DB9E-804D-9331-F0925D4DC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620" y="1703068"/>
            <a:ext cx="2646355" cy="26463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DBDBB8F-73FD-FE4A-AD98-969E672A6CBB}"/>
              </a:ext>
            </a:extLst>
          </p:cNvPr>
          <p:cNvPicPr>
            <a:picLocks noChangeAspect="1"/>
          </p:cNvPicPr>
          <p:nvPr/>
        </p:nvPicPr>
        <p:blipFill>
          <a:blip r:embed="rId5"/>
          <a:stretch>
            <a:fillRect/>
          </a:stretch>
        </p:blipFill>
        <p:spPr>
          <a:xfrm>
            <a:off x="4204620" y="3864258"/>
            <a:ext cx="2646355" cy="1491287"/>
          </a:xfrm>
          <a:prstGeom prst="rect">
            <a:avLst/>
          </a:prstGeom>
        </p:spPr>
      </p:pic>
      <p:sp>
        <p:nvSpPr>
          <p:cNvPr id="14" name="TextBox 13">
            <a:extLst>
              <a:ext uri="{FF2B5EF4-FFF2-40B4-BE49-F238E27FC236}">
                <a16:creationId xmlns:a16="http://schemas.microsoft.com/office/drawing/2014/main" id="{9A895981-84EF-3B4D-9678-C23131467342}"/>
              </a:ext>
            </a:extLst>
          </p:cNvPr>
          <p:cNvSpPr txBox="1"/>
          <p:nvPr/>
        </p:nvSpPr>
        <p:spPr>
          <a:xfrm>
            <a:off x="1490229" y="5832120"/>
            <a:ext cx="1338828" cy="369332"/>
          </a:xfrm>
          <a:prstGeom prst="rect">
            <a:avLst/>
          </a:prstGeom>
          <a:noFill/>
        </p:spPr>
        <p:txBody>
          <a:bodyPr wrap="none" rtlCol="0">
            <a:spAutoFit/>
          </a:bodyPr>
          <a:lstStyle/>
          <a:p>
            <a:pPr algn="ctr"/>
            <a:r>
              <a:rPr lang="en-DK" dirty="0">
                <a:solidFill>
                  <a:schemeClr val="accent5">
                    <a:lumMod val="60000"/>
                    <a:lumOff val="40000"/>
                  </a:schemeClr>
                </a:solidFill>
              </a:rPr>
              <a:t>Logo, 1967</a:t>
            </a:r>
          </a:p>
        </p:txBody>
      </p:sp>
      <p:pic>
        <p:nvPicPr>
          <p:cNvPr id="1032" name="Picture 8" descr="Uri Wilensky">
            <a:extLst>
              <a:ext uri="{FF2B5EF4-FFF2-40B4-BE49-F238E27FC236}">
                <a16:creationId xmlns:a16="http://schemas.microsoft.com/office/drawing/2014/main" id="{D2F8C672-33C6-3944-8B9A-F9E974D0FA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2774" y="2704852"/>
            <a:ext cx="3782760" cy="265069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3C95842-154C-5B4E-98C2-BBCD7F96D13F}"/>
              </a:ext>
            </a:extLst>
          </p:cNvPr>
          <p:cNvSpPr txBox="1"/>
          <p:nvPr/>
        </p:nvSpPr>
        <p:spPr>
          <a:xfrm>
            <a:off x="4807241" y="5832120"/>
            <a:ext cx="1428596" cy="646331"/>
          </a:xfrm>
          <a:prstGeom prst="rect">
            <a:avLst/>
          </a:prstGeom>
          <a:noFill/>
        </p:spPr>
        <p:txBody>
          <a:bodyPr wrap="none" rtlCol="0">
            <a:spAutoFit/>
          </a:bodyPr>
          <a:lstStyle/>
          <a:p>
            <a:pPr algn="ctr"/>
            <a:r>
              <a:rPr lang="en-DK" dirty="0">
                <a:solidFill>
                  <a:schemeClr val="accent5">
                    <a:lumMod val="60000"/>
                    <a:lumOff val="40000"/>
                  </a:schemeClr>
                </a:solidFill>
              </a:rPr>
              <a:t>StarLogo</a:t>
            </a:r>
          </a:p>
          <a:p>
            <a:pPr algn="ctr"/>
            <a:r>
              <a:rPr lang="en-DK" dirty="0">
                <a:solidFill>
                  <a:schemeClr val="accent5">
                    <a:lumMod val="60000"/>
                    <a:lumOff val="40000"/>
                  </a:schemeClr>
                </a:solidFill>
              </a:rPr>
              <a:t>(PhD, 1992)</a:t>
            </a:r>
          </a:p>
        </p:txBody>
      </p:sp>
      <p:sp>
        <p:nvSpPr>
          <p:cNvPr id="20" name="TextBox 19">
            <a:extLst>
              <a:ext uri="{FF2B5EF4-FFF2-40B4-BE49-F238E27FC236}">
                <a16:creationId xmlns:a16="http://schemas.microsoft.com/office/drawing/2014/main" id="{C7549DF3-28A9-8B44-9D17-6305C16FF76B}"/>
              </a:ext>
            </a:extLst>
          </p:cNvPr>
          <p:cNvSpPr txBox="1"/>
          <p:nvPr/>
        </p:nvSpPr>
        <p:spPr>
          <a:xfrm>
            <a:off x="8122019" y="5406661"/>
            <a:ext cx="2577950" cy="338554"/>
          </a:xfrm>
          <a:prstGeom prst="rect">
            <a:avLst/>
          </a:prstGeom>
          <a:noFill/>
        </p:spPr>
        <p:txBody>
          <a:bodyPr wrap="none" rtlCol="0">
            <a:spAutoFit/>
          </a:bodyPr>
          <a:lstStyle/>
          <a:p>
            <a:pPr algn="ctr"/>
            <a:r>
              <a:rPr lang="en-DK" sz="1600" dirty="0">
                <a:solidFill>
                  <a:schemeClr val="accent5">
                    <a:lumMod val="60000"/>
                    <a:lumOff val="40000"/>
                  </a:schemeClr>
                </a:solidFill>
              </a:rPr>
              <a:t>Uri Wilensky (og en delfin)</a:t>
            </a:r>
          </a:p>
        </p:txBody>
      </p:sp>
      <p:sp>
        <p:nvSpPr>
          <p:cNvPr id="21" name="TextBox 20">
            <a:extLst>
              <a:ext uri="{FF2B5EF4-FFF2-40B4-BE49-F238E27FC236}">
                <a16:creationId xmlns:a16="http://schemas.microsoft.com/office/drawing/2014/main" id="{8FD0F54D-3D8D-324B-966F-6DA3AA7D936F}"/>
              </a:ext>
            </a:extLst>
          </p:cNvPr>
          <p:cNvSpPr txBox="1"/>
          <p:nvPr/>
        </p:nvSpPr>
        <p:spPr>
          <a:xfrm>
            <a:off x="8749855" y="5788244"/>
            <a:ext cx="1428596" cy="646331"/>
          </a:xfrm>
          <a:prstGeom prst="rect">
            <a:avLst/>
          </a:prstGeom>
          <a:noFill/>
        </p:spPr>
        <p:txBody>
          <a:bodyPr wrap="none" rtlCol="0">
            <a:spAutoFit/>
          </a:bodyPr>
          <a:lstStyle/>
          <a:p>
            <a:pPr algn="ctr"/>
            <a:r>
              <a:rPr lang="en-DK" dirty="0">
                <a:solidFill>
                  <a:schemeClr val="accent5">
                    <a:lumMod val="60000"/>
                    <a:lumOff val="40000"/>
                  </a:schemeClr>
                </a:solidFill>
              </a:rPr>
              <a:t>NetLogo</a:t>
            </a:r>
          </a:p>
          <a:p>
            <a:pPr algn="ctr"/>
            <a:r>
              <a:rPr lang="en-DK" dirty="0">
                <a:solidFill>
                  <a:schemeClr val="accent5">
                    <a:lumMod val="60000"/>
                    <a:lumOff val="40000"/>
                  </a:schemeClr>
                </a:solidFill>
              </a:rPr>
              <a:t>(PhD, 1993)</a:t>
            </a:r>
          </a:p>
        </p:txBody>
      </p:sp>
      <p:pic>
        <p:nvPicPr>
          <p:cNvPr id="1034" name="Picture 10" descr="An Introduction to Agent-Based Modeling">
            <a:extLst>
              <a:ext uri="{FF2B5EF4-FFF2-40B4-BE49-F238E27FC236}">
                <a16:creationId xmlns:a16="http://schemas.microsoft.com/office/drawing/2014/main" id="{5765A6C6-699C-5B42-B189-2934BF62C3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05849" y="1703068"/>
            <a:ext cx="1459792" cy="163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175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C3D26-CB95-FC48-A8CD-FFADC50BC807}"/>
              </a:ext>
            </a:extLst>
          </p:cNvPr>
          <p:cNvSpPr>
            <a:spLocks noGrp="1"/>
          </p:cNvSpPr>
          <p:nvPr>
            <p:ph type="title"/>
          </p:nvPr>
        </p:nvSpPr>
        <p:spPr>
          <a:xfrm>
            <a:off x="838200" y="227109"/>
            <a:ext cx="10515600" cy="1325563"/>
          </a:xfrm>
        </p:spPr>
        <p:txBody>
          <a:bodyPr>
            <a:normAutofit/>
          </a:bodyPr>
          <a:lstStyle/>
          <a:p>
            <a:r>
              <a:rPr lang="en-DK" dirty="0"/>
              <a:t>CT i gymnasiefag</a:t>
            </a:r>
            <a:endParaRPr lang="en-DK" sz="2400" dirty="0"/>
          </a:p>
        </p:txBody>
      </p:sp>
      <p:pic>
        <p:nvPicPr>
          <p:cNvPr id="18" name="Picture 17">
            <a:hlinkClick r:id="rId3"/>
            <a:extLst>
              <a:ext uri="{FF2B5EF4-FFF2-40B4-BE49-F238E27FC236}">
                <a16:creationId xmlns:a16="http://schemas.microsoft.com/office/drawing/2014/main" id="{8AB4E1A3-6043-8744-97E2-B26EC6517028}"/>
              </a:ext>
            </a:extLst>
          </p:cNvPr>
          <p:cNvPicPr>
            <a:picLocks noChangeAspect="1"/>
          </p:cNvPicPr>
          <p:nvPr/>
        </p:nvPicPr>
        <p:blipFill>
          <a:blip r:embed="rId4"/>
          <a:stretch>
            <a:fillRect/>
          </a:stretch>
        </p:blipFill>
        <p:spPr>
          <a:xfrm>
            <a:off x="8891717" y="1550756"/>
            <a:ext cx="2154816" cy="1883680"/>
          </a:xfrm>
          <a:prstGeom prst="rect">
            <a:avLst/>
          </a:prstGeom>
        </p:spPr>
      </p:pic>
      <p:sp>
        <p:nvSpPr>
          <p:cNvPr id="25" name="TextBox 24">
            <a:extLst>
              <a:ext uri="{FF2B5EF4-FFF2-40B4-BE49-F238E27FC236}">
                <a16:creationId xmlns:a16="http://schemas.microsoft.com/office/drawing/2014/main" id="{006F61E3-0A47-D041-8E8F-7138372287A5}"/>
              </a:ext>
            </a:extLst>
          </p:cNvPr>
          <p:cNvSpPr txBox="1"/>
          <p:nvPr/>
        </p:nvSpPr>
        <p:spPr>
          <a:xfrm>
            <a:off x="9032008" y="3523968"/>
            <a:ext cx="1874232"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Data expeditions @ KU</a:t>
            </a:r>
          </a:p>
          <a:p>
            <a:pPr algn="ctr"/>
            <a:r>
              <a:rPr lang="en-DK" sz="1200" dirty="0">
                <a:solidFill>
                  <a:schemeClr val="accent1">
                    <a:lumMod val="75000"/>
                  </a:schemeClr>
                </a:solidFill>
                <a:latin typeface="Arial" panose="020B0604020202020204" pitchFamily="34" charset="0"/>
                <a:cs typeface="Arial" panose="020B0604020202020204" pitchFamily="34" charset="0"/>
              </a:rPr>
              <a:t>Novo Nordisk Fonden</a:t>
            </a:r>
          </a:p>
          <a:p>
            <a:pPr algn="ctr"/>
            <a:r>
              <a:rPr lang="en-DK" sz="1200" dirty="0">
                <a:solidFill>
                  <a:schemeClr val="accent1">
                    <a:lumMod val="75000"/>
                  </a:schemeClr>
                </a:solidFill>
                <a:latin typeface="Arial" panose="020B0604020202020204" pitchFamily="34" charset="0"/>
                <a:cs typeface="Arial" panose="020B0604020202020204" pitchFamily="34" charset="0"/>
              </a:rPr>
              <a:t>6 mio. kr.</a:t>
            </a:r>
          </a:p>
        </p:txBody>
      </p:sp>
      <p:pic>
        <p:nvPicPr>
          <p:cNvPr id="26" name="Picture 25">
            <a:hlinkClick r:id="rId5"/>
            <a:extLst>
              <a:ext uri="{FF2B5EF4-FFF2-40B4-BE49-F238E27FC236}">
                <a16:creationId xmlns:a16="http://schemas.microsoft.com/office/drawing/2014/main" id="{D1E58F4E-4397-C94A-9243-F650E8A9E0BA}"/>
              </a:ext>
            </a:extLst>
          </p:cNvPr>
          <p:cNvPicPr>
            <a:picLocks noChangeAspect="1"/>
          </p:cNvPicPr>
          <p:nvPr/>
        </p:nvPicPr>
        <p:blipFill>
          <a:blip r:embed="rId6"/>
          <a:stretch>
            <a:fillRect/>
          </a:stretch>
        </p:blipFill>
        <p:spPr>
          <a:xfrm>
            <a:off x="952022" y="1767141"/>
            <a:ext cx="1572624" cy="1695102"/>
          </a:xfrm>
          <a:prstGeom prst="rect">
            <a:avLst/>
          </a:prstGeom>
        </p:spPr>
      </p:pic>
      <p:pic>
        <p:nvPicPr>
          <p:cNvPr id="28" name="Picture 27">
            <a:hlinkClick r:id="rId7"/>
            <a:extLst>
              <a:ext uri="{FF2B5EF4-FFF2-40B4-BE49-F238E27FC236}">
                <a16:creationId xmlns:a16="http://schemas.microsoft.com/office/drawing/2014/main" id="{98ABBCBD-3341-5E4E-ACA2-394F9BD783A8}"/>
              </a:ext>
            </a:extLst>
          </p:cNvPr>
          <p:cNvPicPr>
            <a:picLocks noChangeAspect="1"/>
          </p:cNvPicPr>
          <p:nvPr/>
        </p:nvPicPr>
        <p:blipFill>
          <a:blip r:embed="rId8"/>
          <a:stretch>
            <a:fillRect/>
          </a:stretch>
        </p:blipFill>
        <p:spPr>
          <a:xfrm>
            <a:off x="2856150" y="1762188"/>
            <a:ext cx="1658495" cy="1694549"/>
          </a:xfrm>
          <a:prstGeom prst="rect">
            <a:avLst/>
          </a:prstGeom>
        </p:spPr>
      </p:pic>
      <p:pic>
        <p:nvPicPr>
          <p:cNvPr id="30" name="Picture 29">
            <a:hlinkClick r:id="rId9"/>
            <a:extLst>
              <a:ext uri="{FF2B5EF4-FFF2-40B4-BE49-F238E27FC236}">
                <a16:creationId xmlns:a16="http://schemas.microsoft.com/office/drawing/2014/main" id="{D200D7D7-18E7-0648-A4CF-7D12F9239D1F}"/>
              </a:ext>
            </a:extLst>
          </p:cNvPr>
          <p:cNvPicPr>
            <a:picLocks noChangeAspect="1"/>
          </p:cNvPicPr>
          <p:nvPr/>
        </p:nvPicPr>
        <p:blipFill>
          <a:blip r:embed="rId10"/>
          <a:stretch>
            <a:fillRect/>
          </a:stretch>
        </p:blipFill>
        <p:spPr>
          <a:xfrm>
            <a:off x="4877292" y="1755791"/>
            <a:ext cx="1461888" cy="1689596"/>
          </a:xfrm>
          <a:prstGeom prst="rect">
            <a:avLst/>
          </a:prstGeom>
        </p:spPr>
      </p:pic>
      <p:pic>
        <p:nvPicPr>
          <p:cNvPr id="32" name="Picture 31">
            <a:hlinkClick r:id="rId11"/>
            <a:extLst>
              <a:ext uri="{FF2B5EF4-FFF2-40B4-BE49-F238E27FC236}">
                <a16:creationId xmlns:a16="http://schemas.microsoft.com/office/drawing/2014/main" id="{7E488335-D8DC-A249-A2E2-ED9BD73D6DBC}"/>
              </a:ext>
            </a:extLst>
          </p:cNvPr>
          <p:cNvPicPr>
            <a:picLocks noChangeAspect="1"/>
          </p:cNvPicPr>
          <p:nvPr/>
        </p:nvPicPr>
        <p:blipFill>
          <a:blip r:embed="rId12"/>
          <a:stretch>
            <a:fillRect/>
          </a:stretch>
        </p:blipFill>
        <p:spPr>
          <a:xfrm>
            <a:off x="6681118" y="1745120"/>
            <a:ext cx="1868661" cy="1689316"/>
          </a:xfrm>
          <a:prstGeom prst="rect">
            <a:avLst/>
          </a:prstGeom>
        </p:spPr>
      </p:pic>
      <p:sp>
        <p:nvSpPr>
          <p:cNvPr id="33" name="TextBox 32">
            <a:extLst>
              <a:ext uri="{FF2B5EF4-FFF2-40B4-BE49-F238E27FC236}">
                <a16:creationId xmlns:a16="http://schemas.microsoft.com/office/drawing/2014/main" id="{755C84E7-37A1-2242-9531-3C131DC101E1}"/>
              </a:ext>
            </a:extLst>
          </p:cNvPr>
          <p:cNvSpPr txBox="1"/>
          <p:nvPr/>
        </p:nvSpPr>
        <p:spPr>
          <a:xfrm>
            <a:off x="983158" y="3539432"/>
            <a:ext cx="1510350"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gymnasiefag</a:t>
            </a:r>
          </a:p>
          <a:p>
            <a:pPr algn="ctr"/>
            <a:r>
              <a:rPr lang="en-DK" sz="1200" dirty="0">
                <a:solidFill>
                  <a:schemeClr val="accent1">
                    <a:lumMod val="75000"/>
                  </a:schemeClr>
                </a:solidFill>
                <a:latin typeface="Arial" panose="020B0604020202020204" pitchFamily="34" charset="0"/>
                <a:cs typeface="Arial" panose="020B0604020202020204" pitchFamily="34" charset="0"/>
              </a:rPr>
              <a:t>Region Midtjylland</a:t>
            </a:r>
          </a:p>
          <a:p>
            <a:pPr algn="ctr"/>
            <a:r>
              <a:rPr lang="en-DK" sz="1200" dirty="0">
                <a:solidFill>
                  <a:schemeClr val="accent1">
                    <a:lumMod val="75000"/>
                  </a:schemeClr>
                </a:solidFill>
                <a:latin typeface="Arial" panose="020B0604020202020204" pitchFamily="34" charset="0"/>
                <a:cs typeface="Arial" panose="020B0604020202020204" pitchFamily="34" charset="0"/>
              </a:rPr>
              <a:t>0,5 mio. kr.</a:t>
            </a:r>
          </a:p>
        </p:txBody>
      </p:sp>
      <p:sp>
        <p:nvSpPr>
          <p:cNvPr id="34" name="TextBox 33">
            <a:extLst>
              <a:ext uri="{FF2B5EF4-FFF2-40B4-BE49-F238E27FC236}">
                <a16:creationId xmlns:a16="http://schemas.microsoft.com/office/drawing/2014/main" id="{D99A7988-32DE-544D-98E2-07596435132D}"/>
              </a:ext>
            </a:extLst>
          </p:cNvPr>
          <p:cNvSpPr txBox="1"/>
          <p:nvPr/>
        </p:nvSpPr>
        <p:spPr>
          <a:xfrm>
            <a:off x="2969499" y="3543666"/>
            <a:ext cx="1431802" cy="830997"/>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mat og nat</a:t>
            </a:r>
          </a:p>
          <a:p>
            <a:pPr algn="ctr"/>
            <a:r>
              <a:rPr lang="en-DK" sz="1200" dirty="0">
                <a:solidFill>
                  <a:schemeClr val="accent1">
                    <a:lumMod val="75000"/>
                  </a:schemeClr>
                </a:solidFill>
                <a:latin typeface="Arial" panose="020B0604020202020204" pitchFamily="34" charset="0"/>
                <a:cs typeface="Arial" panose="020B0604020202020204" pitchFamily="34" charset="0"/>
              </a:rPr>
              <a:t>VILLUM FONDEN</a:t>
            </a:r>
          </a:p>
          <a:p>
            <a:pPr algn="ctr"/>
            <a:r>
              <a:rPr lang="en-DK" sz="1200" dirty="0">
                <a:solidFill>
                  <a:schemeClr val="accent1">
                    <a:lumMod val="75000"/>
                  </a:schemeClr>
                </a:solidFill>
                <a:latin typeface="Arial" panose="020B0604020202020204" pitchFamily="34" charset="0"/>
                <a:cs typeface="Arial" panose="020B0604020202020204" pitchFamily="34" charset="0"/>
              </a:rPr>
              <a:t>3,15 mio. kr.</a:t>
            </a:r>
          </a:p>
          <a:p>
            <a:pPr algn="ctr"/>
            <a:r>
              <a:rPr lang="en-DK" sz="1200" dirty="0">
                <a:solidFill>
                  <a:schemeClr val="accent1">
                    <a:lumMod val="75000"/>
                  </a:schemeClr>
                </a:solidFill>
                <a:latin typeface="Arial" panose="020B0604020202020204" pitchFamily="34" charset="0"/>
                <a:cs typeface="Arial" panose="020B0604020202020204" pitchFamily="34" charset="0"/>
              </a:rPr>
              <a:t>I alt 7,75 mio. kr.</a:t>
            </a:r>
          </a:p>
        </p:txBody>
      </p:sp>
      <p:sp>
        <p:nvSpPr>
          <p:cNvPr id="35" name="TextBox 34">
            <a:extLst>
              <a:ext uri="{FF2B5EF4-FFF2-40B4-BE49-F238E27FC236}">
                <a16:creationId xmlns:a16="http://schemas.microsoft.com/office/drawing/2014/main" id="{A24C1F82-26CD-1D41-AA91-0FE07AC98996}"/>
              </a:ext>
            </a:extLst>
          </p:cNvPr>
          <p:cNvSpPr txBox="1"/>
          <p:nvPr/>
        </p:nvSpPr>
        <p:spPr>
          <a:xfrm>
            <a:off x="4730907" y="3539432"/>
            <a:ext cx="1724575"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hum og samf</a:t>
            </a:r>
          </a:p>
          <a:p>
            <a:pPr algn="ctr"/>
            <a:r>
              <a:rPr lang="en-DK" sz="1200" dirty="0">
                <a:solidFill>
                  <a:schemeClr val="accent1">
                    <a:lumMod val="75000"/>
                  </a:schemeClr>
                </a:solidFill>
                <a:latin typeface="Arial" panose="020B0604020202020204" pitchFamily="34" charset="0"/>
                <a:cs typeface="Arial" panose="020B0604020202020204" pitchFamily="34" charset="0"/>
              </a:rPr>
              <a:t>Midtjysk Teknologipagt</a:t>
            </a:r>
          </a:p>
          <a:p>
            <a:pPr algn="ctr"/>
            <a:r>
              <a:rPr lang="en-DK" sz="1200" dirty="0">
                <a:solidFill>
                  <a:schemeClr val="accent1">
                    <a:lumMod val="75000"/>
                  </a:schemeClr>
                </a:solidFill>
                <a:latin typeface="Arial" panose="020B0604020202020204" pitchFamily="34" charset="0"/>
                <a:cs typeface="Arial" panose="020B0604020202020204" pitchFamily="34" charset="0"/>
              </a:rPr>
              <a:t>2,2 mio. kr.</a:t>
            </a:r>
          </a:p>
        </p:txBody>
      </p:sp>
      <p:sp>
        <p:nvSpPr>
          <p:cNvPr id="36" name="TextBox 35">
            <a:extLst>
              <a:ext uri="{FF2B5EF4-FFF2-40B4-BE49-F238E27FC236}">
                <a16:creationId xmlns:a16="http://schemas.microsoft.com/office/drawing/2014/main" id="{E622A4A1-C8B3-1242-BCD3-6C0BC56E8C84}"/>
              </a:ext>
            </a:extLst>
          </p:cNvPr>
          <p:cNvSpPr txBox="1"/>
          <p:nvPr/>
        </p:nvSpPr>
        <p:spPr>
          <a:xfrm>
            <a:off x="6754822" y="3519608"/>
            <a:ext cx="1724575"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hum og samf</a:t>
            </a:r>
          </a:p>
          <a:p>
            <a:pPr algn="ctr"/>
            <a:r>
              <a:rPr lang="en-DK" sz="1200" dirty="0">
                <a:solidFill>
                  <a:schemeClr val="accent1">
                    <a:lumMod val="75000"/>
                  </a:schemeClr>
                </a:solidFill>
                <a:latin typeface="Arial" panose="020B0604020202020204" pitchFamily="34" charset="0"/>
                <a:cs typeface="Arial" panose="020B0604020202020204" pitchFamily="34" charset="0"/>
              </a:rPr>
              <a:t>Midtjysk Teknologipagt</a:t>
            </a:r>
          </a:p>
          <a:p>
            <a:pPr algn="ctr"/>
            <a:r>
              <a:rPr lang="en-DK" sz="1200" dirty="0">
                <a:solidFill>
                  <a:schemeClr val="accent1">
                    <a:lumMod val="75000"/>
                  </a:schemeClr>
                </a:solidFill>
                <a:latin typeface="Arial" panose="020B0604020202020204" pitchFamily="34" charset="0"/>
                <a:cs typeface="Arial" panose="020B0604020202020204" pitchFamily="34" charset="0"/>
              </a:rPr>
              <a:t>0,6 mio. kr.</a:t>
            </a:r>
          </a:p>
        </p:txBody>
      </p:sp>
      <p:sp>
        <p:nvSpPr>
          <p:cNvPr id="20" name="TextBox 19">
            <a:extLst>
              <a:ext uri="{FF2B5EF4-FFF2-40B4-BE49-F238E27FC236}">
                <a16:creationId xmlns:a16="http://schemas.microsoft.com/office/drawing/2014/main" id="{1E8A76BA-7D60-E246-8A55-19125CB5B917}"/>
              </a:ext>
            </a:extLst>
          </p:cNvPr>
          <p:cNvSpPr txBox="1"/>
          <p:nvPr/>
        </p:nvSpPr>
        <p:spPr>
          <a:xfrm>
            <a:off x="1476081" y="1476994"/>
            <a:ext cx="524503"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2017</a:t>
            </a:r>
          </a:p>
        </p:txBody>
      </p:sp>
      <p:sp>
        <p:nvSpPr>
          <p:cNvPr id="21" name="TextBox 20">
            <a:extLst>
              <a:ext uri="{FF2B5EF4-FFF2-40B4-BE49-F238E27FC236}">
                <a16:creationId xmlns:a16="http://schemas.microsoft.com/office/drawing/2014/main" id="{266092AC-9356-E447-8A1A-D5D2297362F1}"/>
              </a:ext>
            </a:extLst>
          </p:cNvPr>
          <p:cNvSpPr txBox="1"/>
          <p:nvPr/>
        </p:nvSpPr>
        <p:spPr>
          <a:xfrm>
            <a:off x="3227580" y="1476994"/>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2018-2020</a:t>
            </a:r>
          </a:p>
        </p:txBody>
      </p:sp>
      <p:sp>
        <p:nvSpPr>
          <p:cNvPr id="27" name="TextBox 26">
            <a:extLst>
              <a:ext uri="{FF2B5EF4-FFF2-40B4-BE49-F238E27FC236}">
                <a16:creationId xmlns:a16="http://schemas.microsoft.com/office/drawing/2014/main" id="{33F01FB3-F9F2-A94A-B257-B779E0CE6A2C}"/>
              </a:ext>
            </a:extLst>
          </p:cNvPr>
          <p:cNvSpPr txBox="1"/>
          <p:nvPr/>
        </p:nvSpPr>
        <p:spPr>
          <a:xfrm>
            <a:off x="5150420" y="1468121"/>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2018-2020</a:t>
            </a:r>
          </a:p>
        </p:txBody>
      </p:sp>
      <p:sp>
        <p:nvSpPr>
          <p:cNvPr id="29" name="TextBox 28">
            <a:extLst>
              <a:ext uri="{FF2B5EF4-FFF2-40B4-BE49-F238E27FC236}">
                <a16:creationId xmlns:a16="http://schemas.microsoft.com/office/drawing/2014/main" id="{BC93453F-6A29-1E4A-A26A-1B1C8F1648C4}"/>
              </a:ext>
            </a:extLst>
          </p:cNvPr>
          <p:cNvSpPr txBox="1"/>
          <p:nvPr/>
        </p:nvSpPr>
        <p:spPr>
          <a:xfrm>
            <a:off x="7155331" y="1457169"/>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2019-2021</a:t>
            </a:r>
          </a:p>
        </p:txBody>
      </p:sp>
      <p:sp>
        <p:nvSpPr>
          <p:cNvPr id="31" name="TextBox 30">
            <a:extLst>
              <a:ext uri="{FF2B5EF4-FFF2-40B4-BE49-F238E27FC236}">
                <a16:creationId xmlns:a16="http://schemas.microsoft.com/office/drawing/2014/main" id="{54AD9729-9AC8-BE45-AB03-37B2B26AB5C6}"/>
              </a:ext>
            </a:extLst>
          </p:cNvPr>
          <p:cNvSpPr txBox="1"/>
          <p:nvPr/>
        </p:nvSpPr>
        <p:spPr>
          <a:xfrm>
            <a:off x="9511308" y="1461035"/>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2020-2024</a:t>
            </a:r>
          </a:p>
        </p:txBody>
      </p:sp>
      <p:sp>
        <p:nvSpPr>
          <p:cNvPr id="3" name="TextBox 2">
            <a:extLst>
              <a:ext uri="{FF2B5EF4-FFF2-40B4-BE49-F238E27FC236}">
                <a16:creationId xmlns:a16="http://schemas.microsoft.com/office/drawing/2014/main" id="{78BF2D7C-79BE-9544-A164-4F35A4024C69}"/>
              </a:ext>
            </a:extLst>
          </p:cNvPr>
          <p:cNvSpPr txBox="1"/>
          <p:nvPr/>
        </p:nvSpPr>
        <p:spPr>
          <a:xfrm>
            <a:off x="11287175" y="2323319"/>
            <a:ext cx="389850" cy="338554"/>
          </a:xfrm>
          <a:prstGeom prst="rect">
            <a:avLst/>
          </a:prstGeom>
          <a:noFill/>
        </p:spPr>
        <p:txBody>
          <a:bodyPr wrap="none" rtlCol="0">
            <a:spAutoFit/>
          </a:bodyPr>
          <a:lstStyle/>
          <a:p>
            <a:r>
              <a:rPr lang="en-DK" sz="1600" dirty="0">
                <a:solidFill>
                  <a:schemeClr val="accent1">
                    <a:lumMod val="75000"/>
                  </a:schemeClr>
                </a:solidFill>
                <a:latin typeface="Arial" panose="020B0604020202020204" pitchFamily="34" charset="0"/>
                <a:cs typeface="Arial" panose="020B0604020202020204" pitchFamily="34" charset="0"/>
              </a:rPr>
              <a:t>…</a:t>
            </a:r>
          </a:p>
        </p:txBody>
      </p:sp>
      <p:pic>
        <p:nvPicPr>
          <p:cNvPr id="40" name="Picture 39">
            <a:hlinkClick r:id="rId13"/>
            <a:extLst>
              <a:ext uri="{FF2B5EF4-FFF2-40B4-BE49-F238E27FC236}">
                <a16:creationId xmlns:a16="http://schemas.microsoft.com/office/drawing/2014/main" id="{850168BB-82BA-C441-B889-C7D9FDAE5D5F}"/>
              </a:ext>
            </a:extLst>
          </p:cNvPr>
          <p:cNvPicPr>
            <a:picLocks noChangeAspect="1"/>
          </p:cNvPicPr>
          <p:nvPr/>
        </p:nvPicPr>
        <p:blipFill>
          <a:blip r:embed="rId14"/>
          <a:stretch>
            <a:fillRect/>
          </a:stretch>
        </p:blipFill>
        <p:spPr>
          <a:xfrm>
            <a:off x="10898635" y="145561"/>
            <a:ext cx="1167713" cy="1167713"/>
          </a:xfrm>
          <a:prstGeom prst="rect">
            <a:avLst/>
          </a:prstGeom>
        </p:spPr>
      </p:pic>
      <p:pic>
        <p:nvPicPr>
          <p:cNvPr id="41" name="Picture 40">
            <a:hlinkClick r:id="rId15"/>
            <a:extLst>
              <a:ext uri="{FF2B5EF4-FFF2-40B4-BE49-F238E27FC236}">
                <a16:creationId xmlns:a16="http://schemas.microsoft.com/office/drawing/2014/main" id="{B6DD1A90-C0A4-7647-99A4-3859378D03AE}"/>
              </a:ext>
            </a:extLst>
          </p:cNvPr>
          <p:cNvPicPr>
            <a:picLocks noChangeAspect="1"/>
          </p:cNvPicPr>
          <p:nvPr/>
        </p:nvPicPr>
        <p:blipFill>
          <a:blip r:embed="rId16"/>
          <a:stretch>
            <a:fillRect/>
          </a:stretch>
        </p:blipFill>
        <p:spPr>
          <a:xfrm>
            <a:off x="952022" y="4374663"/>
            <a:ext cx="1470122" cy="2079850"/>
          </a:xfrm>
          <a:prstGeom prst="rect">
            <a:avLst/>
          </a:prstGeom>
        </p:spPr>
      </p:pic>
      <p:pic>
        <p:nvPicPr>
          <p:cNvPr id="42" name="Picture 41">
            <a:hlinkClick r:id="rId17"/>
            <a:extLst>
              <a:ext uri="{FF2B5EF4-FFF2-40B4-BE49-F238E27FC236}">
                <a16:creationId xmlns:a16="http://schemas.microsoft.com/office/drawing/2014/main" id="{B1AEE81A-994D-714F-92C8-794B501976E4}"/>
              </a:ext>
            </a:extLst>
          </p:cNvPr>
          <p:cNvPicPr>
            <a:picLocks noChangeAspect="1"/>
          </p:cNvPicPr>
          <p:nvPr/>
        </p:nvPicPr>
        <p:blipFill>
          <a:blip r:embed="rId18"/>
          <a:stretch>
            <a:fillRect/>
          </a:stretch>
        </p:blipFill>
        <p:spPr>
          <a:xfrm>
            <a:off x="2644682" y="4953327"/>
            <a:ext cx="5056632" cy="1109060"/>
          </a:xfrm>
          <a:prstGeom prst="rect">
            <a:avLst/>
          </a:prstGeom>
          <a:ln>
            <a:solidFill>
              <a:srgbClr val="00B050"/>
            </a:solidFill>
          </a:ln>
        </p:spPr>
      </p:pic>
      <p:sp>
        <p:nvSpPr>
          <p:cNvPr id="43" name="TextBox 42">
            <a:hlinkClick r:id="rId17"/>
            <a:extLst>
              <a:ext uri="{FF2B5EF4-FFF2-40B4-BE49-F238E27FC236}">
                <a16:creationId xmlns:a16="http://schemas.microsoft.com/office/drawing/2014/main" id="{1DC7A53F-9A6F-7044-A5FE-91A60B292AA7}"/>
              </a:ext>
            </a:extLst>
          </p:cNvPr>
          <p:cNvSpPr txBox="1"/>
          <p:nvPr/>
        </p:nvSpPr>
        <p:spPr>
          <a:xfrm>
            <a:off x="2868849" y="4972912"/>
            <a:ext cx="4305346" cy="276999"/>
          </a:xfrm>
          <a:prstGeom prst="rect">
            <a:avLst/>
          </a:prstGeom>
          <a:noFill/>
        </p:spPr>
        <p:txBody>
          <a:bodyPr wrap="none" rtlCol="0">
            <a:spAutoFit/>
          </a:bodyPr>
          <a:lstStyle/>
          <a:p>
            <a:r>
              <a:rPr lang="en-DK" sz="1200" dirty="0">
                <a:solidFill>
                  <a:srgbClr val="C00000"/>
                </a:solidFill>
                <a:latin typeface="Arial" panose="020B0604020202020204" pitchFamily="34" charset="0"/>
                <a:cs typeface="Arial" panose="020B0604020202020204" pitchFamily="34" charset="0"/>
              </a:rPr>
              <a:t>Læs om CTiMNAT i LMFK-bladet, februar 2020, i alt 21 sider</a:t>
            </a:r>
          </a:p>
        </p:txBody>
      </p:sp>
      <p:pic>
        <p:nvPicPr>
          <p:cNvPr id="44" name="Picture 43">
            <a:hlinkClick r:id="rId19"/>
            <a:extLst>
              <a:ext uri="{FF2B5EF4-FFF2-40B4-BE49-F238E27FC236}">
                <a16:creationId xmlns:a16="http://schemas.microsoft.com/office/drawing/2014/main" id="{03ED2BE9-A692-F048-8D39-A0F1B59F5CD4}"/>
              </a:ext>
            </a:extLst>
          </p:cNvPr>
          <p:cNvPicPr>
            <a:picLocks noChangeAspect="1"/>
          </p:cNvPicPr>
          <p:nvPr/>
        </p:nvPicPr>
        <p:blipFill>
          <a:blip r:embed="rId20"/>
          <a:stretch>
            <a:fillRect/>
          </a:stretch>
        </p:blipFill>
        <p:spPr>
          <a:xfrm>
            <a:off x="7967097" y="4363706"/>
            <a:ext cx="3709928" cy="2086562"/>
          </a:xfrm>
          <a:prstGeom prst="rect">
            <a:avLst/>
          </a:prstGeom>
        </p:spPr>
      </p:pic>
    </p:spTree>
    <p:extLst>
      <p:ext uri="{BB962C8B-B14F-4D97-AF65-F5344CB8AC3E}">
        <p14:creationId xmlns:p14="http://schemas.microsoft.com/office/powerpoint/2010/main" val="320191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13855</TotalTime>
  <Words>1599</Words>
  <Application>Microsoft Office PowerPoint</Application>
  <PresentationFormat>Widescreen</PresentationFormat>
  <Paragraphs>248</Paragraphs>
  <Slides>20</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ＭＳ Ｐゴシック</vt:lpstr>
      <vt:lpstr>Arial</vt:lpstr>
      <vt:lpstr>Calibri</vt:lpstr>
      <vt:lpstr>Calibri Light</vt:lpstr>
      <vt:lpstr>Symbol</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CT i gymnasiefag</vt:lpstr>
      <vt:lpstr>PowerPoint Presentation</vt:lpstr>
      <vt:lpstr>PowerPoint Presentation</vt:lpstr>
      <vt:lpstr>PowerPoint Presentation</vt:lpstr>
      <vt:lpstr>PowerPoint Presentation</vt:lpstr>
      <vt:lpstr>PowerPoint Presentation</vt:lpstr>
      <vt:lpstr>PowerPoint Presentation</vt:lpstr>
      <vt:lpstr>Podcast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E. Caspersen</dc:creator>
  <cp:lastModifiedBy>Kurt Jensen</cp:lastModifiedBy>
  <cp:revision>345</cp:revision>
  <cp:lastPrinted>2020-08-27T10:37:33Z</cp:lastPrinted>
  <dcterms:created xsi:type="dcterms:W3CDTF">2019-08-16T22:05:14Z</dcterms:created>
  <dcterms:modified xsi:type="dcterms:W3CDTF">2022-05-11T10:37:54Z</dcterms:modified>
</cp:coreProperties>
</file>